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3" r:id="rId1"/>
  </p:sldMasterIdLst>
  <p:notesMasterIdLst>
    <p:notesMasterId r:id="rId74"/>
  </p:notesMasterIdLst>
  <p:handoutMasterIdLst>
    <p:handoutMasterId r:id="rId75"/>
  </p:handoutMasterIdLst>
  <p:sldIdLst>
    <p:sldId id="402" r:id="rId2"/>
    <p:sldId id="604" r:id="rId3"/>
    <p:sldId id="605" r:id="rId4"/>
    <p:sldId id="620" r:id="rId5"/>
    <p:sldId id="483" r:id="rId6"/>
    <p:sldId id="481" r:id="rId7"/>
    <p:sldId id="482" r:id="rId8"/>
    <p:sldId id="484" r:id="rId9"/>
    <p:sldId id="536" r:id="rId10"/>
    <p:sldId id="621" r:id="rId11"/>
    <p:sldId id="622" r:id="rId12"/>
    <p:sldId id="271" r:id="rId13"/>
    <p:sldId id="397" r:id="rId14"/>
    <p:sldId id="485" r:id="rId15"/>
    <p:sldId id="562" r:id="rId16"/>
    <p:sldId id="504" r:id="rId17"/>
    <p:sldId id="602" r:id="rId18"/>
    <p:sldId id="596" r:id="rId19"/>
    <p:sldId id="603" r:id="rId20"/>
    <p:sldId id="597" r:id="rId21"/>
    <p:sldId id="600" r:id="rId22"/>
    <p:sldId id="599" r:id="rId23"/>
    <p:sldId id="598" r:id="rId24"/>
    <p:sldId id="628" r:id="rId25"/>
    <p:sldId id="623" r:id="rId26"/>
    <p:sldId id="624" r:id="rId27"/>
    <p:sldId id="625" r:id="rId28"/>
    <p:sldId id="626" r:id="rId29"/>
    <p:sldId id="627" r:id="rId30"/>
    <p:sldId id="601" r:id="rId31"/>
    <p:sldId id="590" r:id="rId32"/>
    <p:sldId id="513" r:id="rId33"/>
    <p:sldId id="514" r:id="rId34"/>
    <p:sldId id="568" r:id="rId35"/>
    <p:sldId id="572" r:id="rId36"/>
    <p:sldId id="515" r:id="rId37"/>
    <p:sldId id="518" r:id="rId38"/>
    <p:sldId id="606" r:id="rId39"/>
    <p:sldId id="607" r:id="rId40"/>
    <p:sldId id="608" r:id="rId41"/>
    <p:sldId id="609" r:id="rId42"/>
    <p:sldId id="610" r:id="rId43"/>
    <p:sldId id="611" r:id="rId44"/>
    <p:sldId id="612" r:id="rId45"/>
    <p:sldId id="613" r:id="rId46"/>
    <p:sldId id="614" r:id="rId47"/>
    <p:sldId id="615" r:id="rId48"/>
    <p:sldId id="629" r:id="rId49"/>
    <p:sldId id="570" r:id="rId50"/>
    <p:sldId id="571" r:id="rId51"/>
    <p:sldId id="556" r:id="rId52"/>
    <p:sldId id="573" r:id="rId53"/>
    <p:sldId id="574" r:id="rId54"/>
    <p:sldId id="521" r:id="rId55"/>
    <p:sldId id="577" r:id="rId56"/>
    <p:sldId id="578" r:id="rId57"/>
    <p:sldId id="575" r:id="rId58"/>
    <p:sldId id="576" r:id="rId59"/>
    <p:sldId id="579" r:id="rId60"/>
    <p:sldId id="580" r:id="rId61"/>
    <p:sldId id="563" r:id="rId62"/>
    <p:sldId id="564" r:id="rId63"/>
    <p:sldId id="565" r:id="rId64"/>
    <p:sldId id="566" r:id="rId65"/>
    <p:sldId id="584" r:id="rId66"/>
    <p:sldId id="585" r:id="rId67"/>
    <p:sldId id="586" r:id="rId68"/>
    <p:sldId id="587" r:id="rId69"/>
    <p:sldId id="591" r:id="rId70"/>
    <p:sldId id="592" r:id="rId71"/>
    <p:sldId id="588" r:id="rId72"/>
    <p:sldId id="589" r:id="rId7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4472C4"/>
    <a:srgbClr val="EBF2EA"/>
    <a:srgbClr val="D6E3D0"/>
    <a:srgbClr val="F0F0F0"/>
    <a:srgbClr val="70AD47"/>
    <a:srgbClr val="E9EB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955" autoAdjust="0"/>
    <p:restoredTop sz="88235" autoAdjust="0"/>
  </p:normalViewPr>
  <p:slideViewPr>
    <p:cSldViewPr snapToGrid="0" snapToObjects="1" showGuides="1">
      <p:cViewPr>
        <p:scale>
          <a:sx n="78" d="100"/>
          <a:sy n="78" d="100"/>
        </p:scale>
        <p:origin x="1704" y="135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40" d="100"/>
        <a:sy n="140" d="100"/>
      </p:scale>
      <p:origin x="0" y="0"/>
    </p:cViewPr>
  </p:sorterViewPr>
  <p:notesViewPr>
    <p:cSldViewPr snapToGrid="0" snapToObjects="1">
      <p:cViewPr varScale="1">
        <p:scale>
          <a:sx n="95" d="100"/>
          <a:sy n="95" d="100"/>
        </p:scale>
        <p:origin x="3720" y="19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notesMaster" Target="notesMasters/notesMaster1.xml"/><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EA7A17-B0E1-7340-BA27-DD2AB9B55580}" type="datetimeFigureOut">
              <a:rPr lang="en-US" smtClean="0"/>
              <a:t>1/29/18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1D09FA-C55A-F94E-9171-27FD370173E8}" type="slidenum">
              <a:rPr lang="en-US" smtClean="0"/>
              <a:t>‹#›</a:t>
            </a:fld>
            <a:endParaRPr lang="en-US"/>
          </a:p>
        </p:txBody>
      </p:sp>
    </p:spTree>
    <p:extLst>
      <p:ext uri="{BB962C8B-B14F-4D97-AF65-F5344CB8AC3E}">
        <p14:creationId xmlns:p14="http://schemas.microsoft.com/office/powerpoint/2010/main" val="37321943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tiff>
</file>

<file path=ppt/media/image10.png>
</file>

<file path=ppt/media/image11.png>
</file>

<file path=ppt/media/image12.png>
</file>

<file path=ppt/media/image13.tiff>
</file>

<file path=ppt/media/image14.jpeg>
</file>

<file path=ppt/media/image15.png>
</file>

<file path=ppt/media/image19.tiff>
</file>

<file path=ppt/media/image2.tiff>
</file>

<file path=ppt/media/image20.tiff>
</file>

<file path=ppt/media/image24.tiff>
</file>

<file path=ppt/media/image25.jpg>
</file>

<file path=ppt/media/image3.tiff>
</file>

<file path=ppt/media/image4.tiff>
</file>

<file path=ppt/media/image5.png>
</file>

<file path=ppt/media/image6.tiff>
</file>

<file path=ppt/media/image7.tiff>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Helvetica Neue Regular"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Helvetica Neue Regular" charset="0"/>
              </a:defRPr>
            </a:lvl1pPr>
          </a:lstStyle>
          <a:p>
            <a:fld id="{E79F04AE-50C4-9448-A90C-6014DA8721B5}" type="datetimeFigureOut">
              <a:rPr lang="en-US" smtClean="0"/>
              <a:pPr/>
              <a:t>1/29/18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Helvetica Neue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Helvetica Neue Regular" charset="0"/>
              </a:defRPr>
            </a:lvl1pPr>
          </a:lstStyle>
          <a:p>
            <a:fld id="{2032B9E8-698A-8948-9227-39339D245734}" type="slidenum">
              <a:rPr lang="en-US" smtClean="0"/>
              <a:pPr/>
              <a:t>‹#›</a:t>
            </a:fld>
            <a:endParaRPr lang="en-US" dirty="0"/>
          </a:p>
        </p:txBody>
      </p:sp>
    </p:spTree>
    <p:extLst>
      <p:ext uri="{BB962C8B-B14F-4D97-AF65-F5344CB8AC3E}">
        <p14:creationId xmlns:p14="http://schemas.microsoft.com/office/powerpoint/2010/main" val="793862928"/>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Helvetica Neue Regular" charset="0"/>
        <a:ea typeface="+mn-ea"/>
        <a:cs typeface="+mn-cs"/>
      </a:defRPr>
    </a:lvl1pPr>
    <a:lvl2pPr marL="457200" algn="l" defTabSz="914400" rtl="0" eaLnBrk="1" latinLnBrk="0" hangingPunct="1">
      <a:defRPr sz="1200" b="0" i="0" kern="1200">
        <a:solidFill>
          <a:schemeClr val="tx1"/>
        </a:solidFill>
        <a:latin typeface="Helvetica Neue Regular" charset="0"/>
        <a:ea typeface="+mn-ea"/>
        <a:cs typeface="+mn-cs"/>
      </a:defRPr>
    </a:lvl2pPr>
    <a:lvl3pPr marL="914400" algn="l" defTabSz="914400" rtl="0" eaLnBrk="1" latinLnBrk="0" hangingPunct="1">
      <a:defRPr sz="1200" b="0" i="0" kern="1200">
        <a:solidFill>
          <a:schemeClr val="tx1"/>
        </a:solidFill>
        <a:latin typeface="Helvetica Neue Regular" charset="0"/>
        <a:ea typeface="+mn-ea"/>
        <a:cs typeface="+mn-cs"/>
      </a:defRPr>
    </a:lvl3pPr>
    <a:lvl4pPr marL="1371600" algn="l" defTabSz="914400" rtl="0" eaLnBrk="1" latinLnBrk="0" hangingPunct="1">
      <a:defRPr sz="1200" b="0" i="0" kern="1200">
        <a:solidFill>
          <a:schemeClr val="tx1"/>
        </a:solidFill>
        <a:latin typeface="Helvetica Neue Regular" charset="0"/>
        <a:ea typeface="+mn-ea"/>
        <a:cs typeface="+mn-cs"/>
      </a:defRPr>
    </a:lvl4pPr>
    <a:lvl5pPr marL="1828800" algn="l" defTabSz="914400" rtl="0" eaLnBrk="1" latinLnBrk="0" hangingPunct="1">
      <a:defRPr sz="1200" b="0" i="0" kern="1200">
        <a:solidFill>
          <a:schemeClr val="tx1"/>
        </a:solidFill>
        <a:latin typeface="Helvetica Neue Regular"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32B9E8-698A-8948-9227-39339D245734}" type="slidenum">
              <a:rPr lang="en-US" smtClean="0"/>
              <a:pPr/>
              <a:t>2</a:t>
            </a:fld>
            <a:endParaRPr lang="en-US" dirty="0"/>
          </a:p>
        </p:txBody>
      </p:sp>
    </p:spTree>
    <p:extLst>
      <p:ext uri="{BB962C8B-B14F-4D97-AF65-F5344CB8AC3E}">
        <p14:creationId xmlns:p14="http://schemas.microsoft.com/office/powerpoint/2010/main" val="12503234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Negative numbers,</a:t>
            </a:r>
            <a:r>
              <a:rPr lang="en-US" baseline="0" dirty="0"/>
              <a:t> large outliers, failed parsing </a:t>
            </a:r>
            <a:r>
              <a:rPr lang="mr-IN" baseline="0" dirty="0"/>
              <a:t>…</a:t>
            </a:r>
            <a:endParaRPr lang="en-US" dirty="0"/>
          </a:p>
        </p:txBody>
      </p:sp>
      <p:sp>
        <p:nvSpPr>
          <p:cNvPr id="4" name="Slide Number Placeholder 3"/>
          <p:cNvSpPr>
            <a:spLocks noGrp="1"/>
          </p:cNvSpPr>
          <p:nvPr>
            <p:ph type="sldNum" sz="quarter" idx="10"/>
          </p:nvPr>
        </p:nvSpPr>
        <p:spPr/>
        <p:txBody>
          <a:bodyPr/>
          <a:lstStyle/>
          <a:p>
            <a:fld id="{2032B9E8-698A-8948-9227-39339D245734}" type="slidenum">
              <a:rPr lang="en-US" smtClean="0"/>
              <a:pPr/>
              <a:t>58</a:t>
            </a:fld>
            <a:endParaRPr lang="en-US" dirty="0"/>
          </a:p>
        </p:txBody>
      </p:sp>
    </p:spTree>
    <p:extLst>
      <p:ext uri="{BB962C8B-B14F-4D97-AF65-F5344CB8AC3E}">
        <p14:creationId xmlns:p14="http://schemas.microsoft.com/office/powerpoint/2010/main" val="20348377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32B9E8-698A-8948-9227-39339D245734}" type="slidenum">
              <a:rPr lang="en-US" smtClean="0"/>
              <a:pPr/>
              <a:t>69</a:t>
            </a:fld>
            <a:endParaRPr lang="en-US" dirty="0"/>
          </a:p>
        </p:txBody>
      </p:sp>
    </p:spTree>
    <p:extLst>
      <p:ext uri="{BB962C8B-B14F-4D97-AF65-F5344CB8AC3E}">
        <p14:creationId xmlns:p14="http://schemas.microsoft.com/office/powerpoint/2010/main" val="4242362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Shape 475"/>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r>
              <a:rPr lang="en-US" dirty="0"/>
              <a:t>John Tukey, Princeton mathematician and statistician, inventor of the Fast Fourier Transform and father of Exploratory</a:t>
            </a:r>
            <a:r>
              <a:rPr lang="en-US" baseline="0" dirty="0"/>
              <a:t> Data Analysis.  Also coined the word “bit”.</a:t>
            </a:r>
          </a:p>
          <a:p>
            <a:pPr>
              <a:spcBef>
                <a:spcPts val="0"/>
              </a:spcBef>
              <a:buNone/>
            </a:pPr>
            <a:endParaRPr lang="en-US" baseline="0" dirty="0"/>
          </a:p>
          <a:p>
            <a:pPr>
              <a:spcBef>
                <a:spcPts val="0"/>
              </a:spcBef>
              <a:buNone/>
            </a:pPr>
            <a:r>
              <a:rPr lang="en-US" baseline="0" dirty="0"/>
              <a:t>Emphasis courtesy Jeff </a:t>
            </a:r>
            <a:r>
              <a:rPr lang="en-US" baseline="0" dirty="0" err="1"/>
              <a:t>Heer</a:t>
            </a:r>
            <a:r>
              <a:rPr lang="en-US" baseline="0" dirty="0"/>
              <a:t>, U. Washington</a:t>
            </a:r>
            <a:endParaRPr dirty="0"/>
          </a:p>
        </p:txBody>
      </p:sp>
      <p:sp>
        <p:nvSpPr>
          <p:cNvPr id="476" name="Shape 4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18785397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Shape 475"/>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r>
              <a:rPr lang="en-US" dirty="0"/>
              <a:t>Contrast to</a:t>
            </a:r>
            <a:r>
              <a:rPr lang="en-US" baseline="0" dirty="0"/>
              <a:t> confirmatory data analysis (statistical hypothesis testing)</a:t>
            </a:r>
          </a:p>
          <a:p>
            <a:pPr>
              <a:spcBef>
                <a:spcPts val="0"/>
              </a:spcBef>
              <a:buNone/>
            </a:pPr>
            <a:endParaRPr dirty="0"/>
          </a:p>
        </p:txBody>
      </p:sp>
      <p:sp>
        <p:nvSpPr>
          <p:cNvPr id="476" name="Shape 4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1561841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32B9E8-698A-8948-9227-39339D245734}" type="slidenum">
              <a:rPr lang="en-US" smtClean="0"/>
              <a:pPr/>
              <a:t>20</a:t>
            </a:fld>
            <a:endParaRPr lang="en-US" dirty="0"/>
          </a:p>
        </p:txBody>
      </p:sp>
    </p:spTree>
    <p:extLst>
      <p:ext uri="{BB962C8B-B14F-4D97-AF65-F5344CB8AC3E}">
        <p14:creationId xmlns:p14="http://schemas.microsoft.com/office/powerpoint/2010/main" val="8219679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57" name="Rectangle 1"/>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75458"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txBody>
          <a:bodyPr/>
          <a:lstStyle/>
          <a:p>
            <a:r>
              <a:rPr lang="en-US" sz="2200">
                <a:latin typeface="Lucida Grande" charset="0"/>
                <a:cs typeface="Lucida Grande" charset="0"/>
                <a:sym typeface="Lucida Grande" charset="0"/>
              </a:rPr>
              <a:t>anything in brackets is markup; only 4 pieces of information</a:t>
            </a:r>
          </a:p>
        </p:txBody>
      </p:sp>
    </p:spTree>
    <p:extLst>
      <p:ext uri="{BB962C8B-B14F-4D97-AF65-F5344CB8AC3E}">
        <p14:creationId xmlns:p14="http://schemas.microsoft.com/office/powerpoint/2010/main" val="19921950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32B9E8-698A-8948-9227-39339D245734}" type="slidenum">
              <a:rPr lang="en-US" smtClean="0"/>
              <a:pPr/>
              <a:t>25</a:t>
            </a:fld>
            <a:endParaRPr lang="en-US" dirty="0"/>
          </a:p>
        </p:txBody>
      </p:sp>
    </p:spTree>
    <p:extLst>
      <p:ext uri="{BB962C8B-B14F-4D97-AF65-F5344CB8AC3E}">
        <p14:creationId xmlns:p14="http://schemas.microsoft.com/office/powerpoint/2010/main" val="36561825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32B9E8-698A-8948-9227-39339D245734}" type="slidenum">
              <a:rPr lang="en-US" smtClean="0"/>
              <a:pPr/>
              <a:t>31</a:t>
            </a:fld>
            <a:endParaRPr lang="en-US" dirty="0"/>
          </a:p>
        </p:txBody>
      </p:sp>
    </p:spTree>
    <p:extLst>
      <p:ext uri="{BB962C8B-B14F-4D97-AF65-F5344CB8AC3E}">
        <p14:creationId xmlns:p14="http://schemas.microsoft.com/office/powerpoint/2010/main" val="20630893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a:t>
            </a:r>
            <a:r>
              <a:rPr lang="en-US" dirty="0" err="1"/>
              <a:t>quantitatie</a:t>
            </a:r>
            <a:r>
              <a:rPr lang="en-US" dirty="0"/>
              <a:t>), B (ordinal but sometimes treated as quantitative),  B(ordinal), C(nominal)</a:t>
            </a:r>
          </a:p>
        </p:txBody>
      </p:sp>
      <p:sp>
        <p:nvSpPr>
          <p:cNvPr id="4" name="Slide Number Placeholder 3"/>
          <p:cNvSpPr>
            <a:spLocks noGrp="1"/>
          </p:cNvSpPr>
          <p:nvPr>
            <p:ph type="sldNum" sz="quarter" idx="10"/>
          </p:nvPr>
        </p:nvSpPr>
        <p:spPr/>
        <p:txBody>
          <a:bodyPr/>
          <a:lstStyle/>
          <a:p>
            <a:fld id="{2032B9E8-698A-8948-9227-39339D245734}" type="slidenum">
              <a:rPr lang="en-US" smtClean="0"/>
              <a:pPr/>
              <a:t>33</a:t>
            </a:fld>
            <a:endParaRPr lang="en-US" dirty="0"/>
          </a:p>
        </p:txBody>
      </p:sp>
    </p:spTree>
    <p:extLst>
      <p:ext uri="{BB962C8B-B14F-4D97-AF65-F5344CB8AC3E}">
        <p14:creationId xmlns:p14="http://schemas.microsoft.com/office/powerpoint/2010/main" val="6348717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32B9E8-698A-8948-9227-39339D245734}" type="slidenum">
              <a:rPr lang="en-US" smtClean="0"/>
              <a:pPr/>
              <a:t>37</a:t>
            </a:fld>
            <a:endParaRPr lang="en-US" dirty="0"/>
          </a:p>
        </p:txBody>
      </p:sp>
    </p:spTree>
    <p:extLst>
      <p:ext uri="{BB962C8B-B14F-4D97-AF65-F5344CB8AC3E}">
        <p14:creationId xmlns:p14="http://schemas.microsoft.com/office/powerpoint/2010/main" val="12882429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uFillTx/>
              </a:defRPr>
            </a:lvl1pPr>
          </a:lstStyle>
          <a:p>
            <a:r>
              <a:rPr lang="en-US">
                <a:uFillTx/>
              </a:rPr>
              <a:t>Click to edit Master title style</a:t>
            </a:r>
          </a:p>
        </p:txBody>
      </p:sp>
      <p:sp>
        <p:nvSpPr>
          <p:cNvPr id="3" name="Subtitle 2"/>
          <p:cNvSpPr>
            <a:spLocks noGrp="1"/>
          </p:cNvSpPr>
          <p:nvPr>
            <p:ph type="subTitle" idx="1"/>
          </p:nvPr>
        </p:nvSpPr>
        <p:spPr>
          <a:xfrm>
            <a:off x="1524000" y="3602037"/>
            <a:ext cx="9144000" cy="1655763"/>
          </a:xfrm>
        </p:spPr>
        <p:txBody>
          <a:bodyPr/>
          <a:lstStyle>
            <a:lvl1pPr marL="0" indent="0" algn="ctr">
              <a:buNone/>
              <a:defRPr sz="2400">
                <a:uFillTx/>
              </a:defRPr>
            </a:lvl1pPr>
            <a:lvl2pPr marL="457189" indent="0" algn="ctr">
              <a:buNone/>
              <a:defRPr sz="2000">
                <a:uFillTx/>
              </a:defRPr>
            </a:lvl2pPr>
            <a:lvl3pPr marL="914377" indent="0" algn="ctr">
              <a:buNone/>
              <a:defRPr sz="1800">
                <a:uFillTx/>
              </a:defRPr>
            </a:lvl3pPr>
            <a:lvl4pPr marL="1371566" indent="0" algn="ctr">
              <a:buNone/>
              <a:defRPr sz="1600">
                <a:uFillTx/>
              </a:defRPr>
            </a:lvl4pPr>
            <a:lvl5pPr marL="1828754" indent="0" algn="ctr">
              <a:buNone/>
              <a:defRPr sz="1600">
                <a:uFillTx/>
              </a:defRPr>
            </a:lvl5pPr>
            <a:lvl6pPr marL="2285943" indent="0" algn="ctr">
              <a:buNone/>
              <a:defRPr sz="1600">
                <a:uFillTx/>
              </a:defRPr>
            </a:lvl6pPr>
            <a:lvl7pPr marL="2743131" indent="0" algn="ctr">
              <a:buNone/>
              <a:defRPr sz="1600">
                <a:uFillTx/>
              </a:defRPr>
            </a:lvl7pPr>
            <a:lvl8pPr marL="3200320" indent="0" algn="ctr">
              <a:buNone/>
              <a:defRPr sz="1600">
                <a:uFillTx/>
              </a:defRPr>
            </a:lvl8pPr>
            <a:lvl9pPr marL="3657509" indent="0" algn="ctr">
              <a:buNone/>
              <a:defRPr sz="1600">
                <a:uFillTx/>
              </a:defRPr>
            </a:lvl9pPr>
          </a:lstStyle>
          <a:p>
            <a:r>
              <a:rPr lang="en-US">
                <a:uFillTx/>
              </a:rPr>
              <a:t>Click to edit Master subtitle style</a:t>
            </a:r>
            <a:endParaRPr lang="en-US" dirty="0">
              <a:uFillTx/>
            </a:endParaRPr>
          </a:p>
        </p:txBody>
      </p:sp>
      <p:sp>
        <p:nvSpPr>
          <p:cNvPr id="4" name="Date Placeholder 3"/>
          <p:cNvSpPr>
            <a:spLocks noGrp="1"/>
          </p:cNvSpPr>
          <p:nvPr>
            <p:ph type="dt" sz="half" idx="10"/>
          </p:nvPr>
        </p:nvSpPr>
        <p:spPr/>
        <p:txBody>
          <a:bodyPr/>
          <a:lstStyle/>
          <a:p>
            <a:fld id="{CBEDB6FC-AD6B-D04B-9886-FBA5C0D2176A}" type="datetimeFigureOut">
              <a:rPr lang="en-US" smtClean="0"/>
              <a:t>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0C7E77-65BD-CE4E-8599-E46F6A811671}"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2_Section Header">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solidFill>
                  <a:schemeClr val="tx1"/>
                </a:solidFill>
                <a:uFillTx/>
              </a:defRPr>
            </a:lvl1pPr>
          </a:lstStyle>
          <a:p>
            <a:r>
              <a:rPr lang="en-US">
                <a:uFillTx/>
              </a:rPr>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solidFill>
                <a:uFillTx/>
              </a:defRPr>
            </a:lvl1pPr>
            <a:lvl2pPr marL="457189" indent="0">
              <a:buNone/>
              <a:defRPr sz="2000">
                <a:solidFill>
                  <a:schemeClr val="tx1">
                    <a:tint val="75000"/>
                  </a:schemeClr>
                </a:solidFill>
                <a:uFillTx/>
              </a:defRPr>
            </a:lvl2pPr>
            <a:lvl3pPr marL="914377" indent="0">
              <a:buNone/>
              <a:defRPr sz="1800">
                <a:solidFill>
                  <a:schemeClr val="tx1">
                    <a:tint val="75000"/>
                  </a:schemeClr>
                </a:solidFill>
                <a:uFillTx/>
              </a:defRPr>
            </a:lvl3pPr>
            <a:lvl4pPr marL="1371566" indent="0">
              <a:buNone/>
              <a:defRPr sz="1600">
                <a:solidFill>
                  <a:schemeClr val="tx1">
                    <a:tint val="75000"/>
                  </a:schemeClr>
                </a:solidFill>
                <a:uFillTx/>
              </a:defRPr>
            </a:lvl4pPr>
            <a:lvl5pPr marL="1828754" indent="0">
              <a:buNone/>
              <a:defRPr sz="1600">
                <a:solidFill>
                  <a:schemeClr val="tx1">
                    <a:tint val="75000"/>
                  </a:schemeClr>
                </a:solidFill>
                <a:uFillTx/>
              </a:defRPr>
            </a:lvl5pPr>
            <a:lvl6pPr marL="2285943" indent="0">
              <a:buNone/>
              <a:defRPr sz="1600">
                <a:solidFill>
                  <a:schemeClr val="tx1">
                    <a:tint val="75000"/>
                  </a:schemeClr>
                </a:solidFill>
                <a:uFillTx/>
              </a:defRPr>
            </a:lvl6pPr>
            <a:lvl7pPr marL="2743131" indent="0">
              <a:buNone/>
              <a:defRPr sz="1600">
                <a:solidFill>
                  <a:schemeClr val="tx1">
                    <a:tint val="75000"/>
                  </a:schemeClr>
                </a:solidFill>
                <a:uFillTx/>
              </a:defRPr>
            </a:lvl7pPr>
            <a:lvl8pPr marL="3200320" indent="0">
              <a:buNone/>
              <a:defRPr sz="1600">
                <a:solidFill>
                  <a:schemeClr val="tx1">
                    <a:tint val="75000"/>
                  </a:schemeClr>
                </a:solidFill>
                <a:uFillTx/>
              </a:defRPr>
            </a:lvl8pPr>
            <a:lvl9pPr marL="3657509" indent="0">
              <a:buNone/>
              <a:defRPr sz="1600">
                <a:solidFill>
                  <a:schemeClr val="tx1">
                    <a:tint val="75000"/>
                  </a:schemeClr>
                </a:solidFill>
                <a:uFillTx/>
              </a:defRPr>
            </a:lvl9pPr>
          </a:lstStyle>
          <a:p>
            <a:pPr lvl="0"/>
            <a:r>
              <a:rPr lang="en-US">
                <a:uFillTx/>
              </a:rPr>
              <a:t>Click to edit Master text styles</a:t>
            </a:r>
          </a:p>
        </p:txBody>
      </p:sp>
      <p:sp>
        <p:nvSpPr>
          <p:cNvPr id="4" name="Date Placeholder 3"/>
          <p:cNvSpPr>
            <a:spLocks noGrp="1"/>
          </p:cNvSpPr>
          <p:nvPr>
            <p:ph type="dt" sz="half" idx="10"/>
          </p:nvPr>
        </p:nvSpPr>
        <p:spPr/>
        <p:txBody>
          <a:bodyPr/>
          <a:lstStyle>
            <a:lvl1pPr>
              <a:defRPr>
                <a:solidFill>
                  <a:schemeClr val="tx1"/>
                </a:solidFill>
                <a:uFillTx/>
              </a:defRPr>
            </a:lvl1pPr>
          </a:lstStyle>
          <a:p>
            <a:fld id="{CBEDB6FC-AD6B-D04B-9886-FBA5C0D2176A}" type="datetimeFigureOut">
              <a:rPr lang="en-US" smtClean="0"/>
              <a:pPr/>
              <a:t>1/29/18</a:t>
            </a:fld>
            <a:endParaRPr lang="en-US" dirty="0"/>
          </a:p>
        </p:txBody>
      </p:sp>
      <p:sp>
        <p:nvSpPr>
          <p:cNvPr id="5" name="Footer Placeholder 4"/>
          <p:cNvSpPr>
            <a:spLocks noGrp="1"/>
          </p:cNvSpPr>
          <p:nvPr>
            <p:ph type="ftr" sz="quarter" idx="11"/>
          </p:nvPr>
        </p:nvSpPr>
        <p:spPr/>
        <p:txBody>
          <a:bodyPr/>
          <a:lstStyle>
            <a:lvl1pPr>
              <a:defRPr>
                <a:solidFill>
                  <a:schemeClr val="tx1"/>
                </a:solidFill>
                <a:uFillTx/>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solidFill>
                <a:uFillTx/>
              </a:defRPr>
            </a:lvl1pPr>
          </a:lstStyle>
          <a:p>
            <a:fld id="{4A0C7E77-65BD-CE4E-8599-E46F6A811671}" type="slidenum">
              <a:rPr lang="en-US" smtClean="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Content Placeholder 2"/>
          <p:cNvSpPr>
            <a:spLocks noGrp="1"/>
          </p:cNvSpPr>
          <p:nvPr>
            <p:ph sz="half" idx="1"/>
          </p:nvPr>
        </p:nvSpPr>
        <p:spPr>
          <a:xfrm>
            <a:off x="838200" y="1825625"/>
            <a:ext cx="5181600" cy="4351339"/>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Content Placeholder 3"/>
          <p:cNvSpPr>
            <a:spLocks noGrp="1"/>
          </p:cNvSpPr>
          <p:nvPr>
            <p:ph sz="half" idx="2"/>
          </p:nvPr>
        </p:nvSpPr>
        <p:spPr>
          <a:xfrm>
            <a:off x="6172200" y="1825625"/>
            <a:ext cx="5181600" cy="4351339"/>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5" name="Date Placeholder 4"/>
          <p:cNvSpPr>
            <a:spLocks noGrp="1"/>
          </p:cNvSpPr>
          <p:nvPr>
            <p:ph type="dt" sz="half" idx="10"/>
          </p:nvPr>
        </p:nvSpPr>
        <p:spPr/>
        <p:txBody>
          <a:bodyPr/>
          <a:lstStyle/>
          <a:p>
            <a:fld id="{CBEDB6FC-AD6B-D04B-9886-FBA5C0D2176A}" type="datetimeFigureOut">
              <a:rPr lang="en-US" smtClean="0"/>
              <a:t>1/29/18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0C7E77-65BD-CE4E-8599-E46F6A811671}"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uFillTx/>
              </a:rPr>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uFillTx/>
              </a:defRPr>
            </a:lvl1pPr>
            <a:lvl2pPr marL="457189" indent="0">
              <a:buNone/>
              <a:defRPr sz="2000" b="1">
                <a:uFillTx/>
              </a:defRPr>
            </a:lvl2pPr>
            <a:lvl3pPr marL="914377" indent="0">
              <a:buNone/>
              <a:defRPr sz="1800" b="1">
                <a:uFillTx/>
              </a:defRPr>
            </a:lvl3pPr>
            <a:lvl4pPr marL="1371566" indent="0">
              <a:buNone/>
              <a:defRPr sz="1600" b="1">
                <a:uFillTx/>
              </a:defRPr>
            </a:lvl4pPr>
            <a:lvl5pPr marL="1828754" indent="0">
              <a:buNone/>
              <a:defRPr sz="1600" b="1">
                <a:uFillTx/>
              </a:defRPr>
            </a:lvl5pPr>
            <a:lvl6pPr marL="2285943" indent="0">
              <a:buNone/>
              <a:defRPr sz="1600" b="1">
                <a:uFillTx/>
              </a:defRPr>
            </a:lvl6pPr>
            <a:lvl7pPr marL="2743131" indent="0">
              <a:buNone/>
              <a:defRPr sz="1600" b="1">
                <a:uFillTx/>
              </a:defRPr>
            </a:lvl7pPr>
            <a:lvl8pPr marL="3200320" indent="0">
              <a:buNone/>
              <a:defRPr sz="1600" b="1">
                <a:uFillTx/>
              </a:defRPr>
            </a:lvl8pPr>
            <a:lvl9pPr marL="3657509" indent="0">
              <a:buNone/>
              <a:defRPr sz="1600" b="1">
                <a:uFillTx/>
              </a:defRPr>
            </a:lvl9pPr>
          </a:lstStyle>
          <a:p>
            <a:pPr lvl="0"/>
            <a:r>
              <a:rPr lang="en-US">
                <a:uFillTx/>
              </a:rPr>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uFillTx/>
              </a:defRPr>
            </a:lvl1pPr>
            <a:lvl2pPr marL="457189" indent="0">
              <a:buNone/>
              <a:defRPr sz="2000" b="1">
                <a:uFillTx/>
              </a:defRPr>
            </a:lvl2pPr>
            <a:lvl3pPr marL="914377" indent="0">
              <a:buNone/>
              <a:defRPr sz="1800" b="1">
                <a:uFillTx/>
              </a:defRPr>
            </a:lvl3pPr>
            <a:lvl4pPr marL="1371566" indent="0">
              <a:buNone/>
              <a:defRPr sz="1600" b="1">
                <a:uFillTx/>
              </a:defRPr>
            </a:lvl4pPr>
            <a:lvl5pPr marL="1828754" indent="0">
              <a:buNone/>
              <a:defRPr sz="1600" b="1">
                <a:uFillTx/>
              </a:defRPr>
            </a:lvl5pPr>
            <a:lvl6pPr marL="2285943" indent="0">
              <a:buNone/>
              <a:defRPr sz="1600" b="1">
                <a:uFillTx/>
              </a:defRPr>
            </a:lvl6pPr>
            <a:lvl7pPr marL="2743131" indent="0">
              <a:buNone/>
              <a:defRPr sz="1600" b="1">
                <a:uFillTx/>
              </a:defRPr>
            </a:lvl7pPr>
            <a:lvl8pPr marL="3200320" indent="0">
              <a:buNone/>
              <a:defRPr sz="1600" b="1">
                <a:uFillTx/>
              </a:defRPr>
            </a:lvl8pPr>
            <a:lvl9pPr marL="3657509" indent="0">
              <a:buNone/>
              <a:defRPr sz="1600" b="1">
                <a:uFillTx/>
              </a:defRPr>
            </a:lvl9pPr>
          </a:lstStyle>
          <a:p>
            <a:pPr lvl="0"/>
            <a:r>
              <a:rPr lang="en-US">
                <a:uFillTx/>
              </a:rPr>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7" name="Date Placeholder 6"/>
          <p:cNvSpPr>
            <a:spLocks noGrp="1"/>
          </p:cNvSpPr>
          <p:nvPr>
            <p:ph type="dt" sz="half" idx="10"/>
          </p:nvPr>
        </p:nvSpPr>
        <p:spPr/>
        <p:txBody>
          <a:bodyPr/>
          <a:lstStyle/>
          <a:p>
            <a:fld id="{CBEDB6FC-AD6B-D04B-9886-FBA5C0D2176A}" type="datetimeFigureOut">
              <a:rPr lang="en-US" smtClean="0"/>
              <a:t>1/29/18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A0C7E77-65BD-CE4E-8599-E46F6A811671}"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Date Placeholder 2"/>
          <p:cNvSpPr>
            <a:spLocks noGrp="1"/>
          </p:cNvSpPr>
          <p:nvPr>
            <p:ph type="dt" sz="half" idx="10"/>
          </p:nvPr>
        </p:nvSpPr>
        <p:spPr/>
        <p:txBody>
          <a:bodyPr/>
          <a:lstStyle/>
          <a:p>
            <a:fld id="{CBEDB6FC-AD6B-D04B-9886-FBA5C0D2176A}" type="datetimeFigureOut">
              <a:rPr lang="en-US" smtClean="0"/>
              <a:t>1/29/18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A0C7E77-65BD-CE4E-8599-E46F6A811671}"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BEDB6FC-AD6B-D04B-9886-FBA5C0D2176A}" type="datetimeFigureOut">
              <a:rPr lang="en-US" smtClean="0"/>
              <a:t>1/29/18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A0C7E77-65BD-CE4E-8599-E46F6A811671}"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uFillTx/>
              </a:defRPr>
            </a:lvl1pPr>
          </a:lstStyle>
          <a:p>
            <a:r>
              <a:rPr lang="en-US">
                <a:uFillTx/>
              </a:rPr>
              <a:t>Click to edit Master title style</a:t>
            </a:r>
          </a:p>
        </p:txBody>
      </p:sp>
      <p:sp>
        <p:nvSpPr>
          <p:cNvPr id="3" name="Content Placeholder 2"/>
          <p:cNvSpPr>
            <a:spLocks noGrp="1"/>
          </p:cNvSpPr>
          <p:nvPr>
            <p:ph idx="1"/>
          </p:nvPr>
        </p:nvSpPr>
        <p:spPr>
          <a:xfrm>
            <a:off x="5183188" y="987426"/>
            <a:ext cx="6172200" cy="4873625"/>
          </a:xfrm>
        </p:spPr>
        <p:txBody>
          <a:bodyPr/>
          <a:lstStyle>
            <a:lvl1pPr>
              <a:defRPr sz="3200">
                <a:uFillTx/>
              </a:defRPr>
            </a:lvl1pPr>
            <a:lvl2pPr>
              <a:defRPr sz="2800">
                <a:uFillTx/>
              </a:defRPr>
            </a:lvl2pPr>
            <a:lvl3pPr>
              <a:defRPr sz="2400">
                <a:uFillTx/>
              </a:defRPr>
            </a:lvl3pPr>
            <a:lvl4pPr>
              <a:defRPr sz="2000">
                <a:uFillTx/>
              </a:defRPr>
            </a:lvl4pPr>
            <a:lvl5pPr>
              <a:defRPr sz="2000">
                <a:uFillTx/>
              </a:defRPr>
            </a:lvl5pPr>
            <a:lvl6pPr>
              <a:defRPr sz="2000">
                <a:uFillTx/>
              </a:defRPr>
            </a:lvl6pPr>
            <a:lvl7pPr>
              <a:defRPr sz="2000">
                <a:uFillTx/>
              </a:defRPr>
            </a:lvl7pPr>
            <a:lvl8pPr>
              <a:defRPr sz="2000">
                <a:uFillTx/>
              </a:defRPr>
            </a:lvl8pPr>
            <a:lvl9pPr>
              <a:defRPr sz="2000">
                <a:uFillTx/>
              </a:defRPr>
            </a:lvl9p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600">
                <a:uFillTx/>
              </a:defRPr>
            </a:lvl1pPr>
            <a:lvl2pPr marL="457189" indent="0">
              <a:buNone/>
              <a:defRPr sz="1400">
                <a:uFillTx/>
              </a:defRPr>
            </a:lvl2pPr>
            <a:lvl3pPr marL="914377" indent="0">
              <a:buNone/>
              <a:defRPr sz="1200">
                <a:uFillTx/>
              </a:defRPr>
            </a:lvl3pPr>
            <a:lvl4pPr marL="1371566" indent="0">
              <a:buNone/>
              <a:defRPr sz="1000">
                <a:uFillTx/>
              </a:defRPr>
            </a:lvl4pPr>
            <a:lvl5pPr marL="1828754" indent="0">
              <a:buNone/>
              <a:defRPr sz="1000">
                <a:uFillTx/>
              </a:defRPr>
            </a:lvl5pPr>
            <a:lvl6pPr marL="2285943" indent="0">
              <a:buNone/>
              <a:defRPr sz="1000">
                <a:uFillTx/>
              </a:defRPr>
            </a:lvl6pPr>
            <a:lvl7pPr marL="2743131" indent="0">
              <a:buNone/>
              <a:defRPr sz="1000">
                <a:uFillTx/>
              </a:defRPr>
            </a:lvl7pPr>
            <a:lvl8pPr marL="3200320" indent="0">
              <a:buNone/>
              <a:defRPr sz="1000">
                <a:uFillTx/>
              </a:defRPr>
            </a:lvl8pPr>
            <a:lvl9pPr marL="3657509" indent="0">
              <a:buNone/>
              <a:defRPr sz="1000">
                <a:uFillTx/>
              </a:defRPr>
            </a:lvl9pPr>
          </a:lstStyle>
          <a:p>
            <a:pPr lvl="0"/>
            <a:r>
              <a:rPr lang="en-US">
                <a:uFillTx/>
              </a:rPr>
              <a:t>Click to edit Master text styles</a:t>
            </a:r>
          </a:p>
        </p:txBody>
      </p:sp>
      <p:sp>
        <p:nvSpPr>
          <p:cNvPr id="5" name="Date Placeholder 4"/>
          <p:cNvSpPr>
            <a:spLocks noGrp="1"/>
          </p:cNvSpPr>
          <p:nvPr>
            <p:ph type="dt" sz="half" idx="10"/>
          </p:nvPr>
        </p:nvSpPr>
        <p:spPr/>
        <p:txBody>
          <a:bodyPr/>
          <a:lstStyle/>
          <a:p>
            <a:fld id="{CBEDB6FC-AD6B-D04B-9886-FBA5C0D2176A}" type="datetimeFigureOut">
              <a:rPr lang="en-US" smtClean="0"/>
              <a:t>1/29/18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0C7E77-65BD-CE4E-8599-E46F6A811671}"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uFillTx/>
              </a:defRPr>
            </a:lvl1pPr>
          </a:lstStyle>
          <a:p>
            <a:r>
              <a:rPr lang="en-US">
                <a:uFillTx/>
              </a:rPr>
              <a:t>Click to edit Master title style</a:t>
            </a:r>
          </a:p>
        </p:txBody>
      </p:sp>
      <p:sp>
        <p:nvSpPr>
          <p:cNvPr id="3" name="Picture Placeholder 2"/>
          <p:cNvSpPr>
            <a:spLocks noGrp="1"/>
          </p:cNvSpPr>
          <p:nvPr>
            <p:ph type="pic" idx="1"/>
          </p:nvPr>
        </p:nvSpPr>
        <p:spPr>
          <a:xfrm>
            <a:off x="5183188" y="987426"/>
            <a:ext cx="6172200" cy="4873625"/>
          </a:xfrm>
        </p:spPr>
        <p:txBody>
          <a:bodyPr/>
          <a:lstStyle>
            <a:lvl1pPr marL="0" indent="0">
              <a:buNone/>
              <a:defRPr sz="3200">
                <a:uFillTx/>
              </a:defRPr>
            </a:lvl1pPr>
            <a:lvl2pPr marL="457189" indent="0">
              <a:buNone/>
              <a:defRPr sz="2800">
                <a:uFillTx/>
              </a:defRPr>
            </a:lvl2pPr>
            <a:lvl3pPr marL="914377" indent="0">
              <a:buNone/>
              <a:defRPr sz="2400">
                <a:uFillTx/>
              </a:defRPr>
            </a:lvl3pPr>
            <a:lvl4pPr marL="1371566" indent="0">
              <a:buNone/>
              <a:defRPr sz="2000">
                <a:uFillTx/>
              </a:defRPr>
            </a:lvl4pPr>
            <a:lvl5pPr marL="1828754" indent="0">
              <a:buNone/>
              <a:defRPr sz="2000">
                <a:uFillTx/>
              </a:defRPr>
            </a:lvl5pPr>
            <a:lvl6pPr marL="2285943" indent="0">
              <a:buNone/>
              <a:defRPr sz="2000">
                <a:uFillTx/>
              </a:defRPr>
            </a:lvl6pPr>
            <a:lvl7pPr marL="2743131" indent="0">
              <a:buNone/>
              <a:defRPr sz="2000">
                <a:uFillTx/>
              </a:defRPr>
            </a:lvl7pPr>
            <a:lvl8pPr marL="3200320" indent="0">
              <a:buNone/>
              <a:defRPr sz="2000">
                <a:uFillTx/>
              </a:defRPr>
            </a:lvl8pPr>
            <a:lvl9pPr marL="3657509" indent="0">
              <a:buNone/>
              <a:defRPr sz="2000">
                <a:uFillTx/>
              </a:defRPr>
            </a:lvl9pPr>
          </a:lstStyle>
          <a:p>
            <a:r>
              <a:rPr lang="en-US">
                <a:uFillTx/>
              </a:rPr>
              <a:t>Drag picture to placeholder or click icon to add</a:t>
            </a:r>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600">
                <a:uFillTx/>
              </a:defRPr>
            </a:lvl1pPr>
            <a:lvl2pPr marL="457189" indent="0">
              <a:buNone/>
              <a:defRPr sz="1400">
                <a:uFillTx/>
              </a:defRPr>
            </a:lvl2pPr>
            <a:lvl3pPr marL="914377" indent="0">
              <a:buNone/>
              <a:defRPr sz="1200">
                <a:uFillTx/>
              </a:defRPr>
            </a:lvl3pPr>
            <a:lvl4pPr marL="1371566" indent="0">
              <a:buNone/>
              <a:defRPr sz="1000">
                <a:uFillTx/>
              </a:defRPr>
            </a:lvl4pPr>
            <a:lvl5pPr marL="1828754" indent="0">
              <a:buNone/>
              <a:defRPr sz="1000">
                <a:uFillTx/>
              </a:defRPr>
            </a:lvl5pPr>
            <a:lvl6pPr marL="2285943" indent="0">
              <a:buNone/>
              <a:defRPr sz="1000">
                <a:uFillTx/>
              </a:defRPr>
            </a:lvl6pPr>
            <a:lvl7pPr marL="2743131" indent="0">
              <a:buNone/>
              <a:defRPr sz="1000">
                <a:uFillTx/>
              </a:defRPr>
            </a:lvl7pPr>
            <a:lvl8pPr marL="3200320" indent="0">
              <a:buNone/>
              <a:defRPr sz="1000">
                <a:uFillTx/>
              </a:defRPr>
            </a:lvl8pPr>
            <a:lvl9pPr marL="3657509" indent="0">
              <a:buNone/>
              <a:defRPr sz="1000">
                <a:uFillTx/>
              </a:defRPr>
            </a:lvl9pPr>
          </a:lstStyle>
          <a:p>
            <a:pPr lvl="0"/>
            <a:r>
              <a:rPr lang="en-US">
                <a:uFillTx/>
              </a:rPr>
              <a:t>Click to edit Master text styles</a:t>
            </a:r>
          </a:p>
        </p:txBody>
      </p:sp>
      <p:sp>
        <p:nvSpPr>
          <p:cNvPr id="5" name="Date Placeholder 4"/>
          <p:cNvSpPr>
            <a:spLocks noGrp="1"/>
          </p:cNvSpPr>
          <p:nvPr>
            <p:ph type="dt" sz="half" idx="10"/>
          </p:nvPr>
        </p:nvSpPr>
        <p:spPr/>
        <p:txBody>
          <a:bodyPr/>
          <a:lstStyle/>
          <a:p>
            <a:fld id="{CBEDB6FC-AD6B-D04B-9886-FBA5C0D2176A}" type="datetimeFigureOut">
              <a:rPr lang="en-US" smtClean="0"/>
              <a:t>1/29/18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0C7E77-65BD-CE4E-8599-E46F6A811671}"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Vertical Text Placeholder 2"/>
          <p:cNvSpPr>
            <a:spLocks noGrp="1"/>
          </p:cNvSpPr>
          <p:nvPr>
            <p:ph type="body" orient="vert" idx="1"/>
          </p:nvPr>
        </p:nvSpPr>
        <p:spPr/>
        <p:txBody>
          <a:bodyPr vert="eaVert"/>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Date Placeholder 3"/>
          <p:cNvSpPr>
            <a:spLocks noGrp="1"/>
          </p:cNvSpPr>
          <p:nvPr>
            <p:ph type="dt" sz="half" idx="10"/>
          </p:nvPr>
        </p:nvSpPr>
        <p:spPr/>
        <p:txBody>
          <a:bodyPr/>
          <a:lstStyle/>
          <a:p>
            <a:fld id="{CBEDB6FC-AD6B-D04B-9886-FBA5C0D2176A}" type="datetimeFigureOut">
              <a:rPr lang="en-US" smtClean="0"/>
              <a:t>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0C7E77-65BD-CE4E-8599-E46F6A811671}"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6"/>
            <a:ext cx="2628900" cy="5811839"/>
          </a:xfrm>
        </p:spPr>
        <p:txBody>
          <a:bodyPr vert="eaVert"/>
          <a:lstStyle/>
          <a:p>
            <a:r>
              <a:rPr lang="en-US">
                <a:uFillTx/>
              </a:rPr>
              <a:t>Click to edit Master title style</a:t>
            </a:r>
          </a:p>
        </p:txBody>
      </p:sp>
      <p:sp>
        <p:nvSpPr>
          <p:cNvPr id="3" name="Vertical Text Placeholder 2"/>
          <p:cNvSpPr>
            <a:spLocks noGrp="1"/>
          </p:cNvSpPr>
          <p:nvPr>
            <p:ph type="body" orient="vert" idx="1"/>
          </p:nvPr>
        </p:nvSpPr>
        <p:spPr>
          <a:xfrm>
            <a:off x="838201" y="365126"/>
            <a:ext cx="7734300" cy="5811839"/>
          </a:xfrm>
        </p:spPr>
        <p:txBody>
          <a:bodyPr vert="eaVert"/>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Date Placeholder 3"/>
          <p:cNvSpPr>
            <a:spLocks noGrp="1"/>
          </p:cNvSpPr>
          <p:nvPr>
            <p:ph type="dt" sz="half" idx="10"/>
          </p:nvPr>
        </p:nvSpPr>
        <p:spPr/>
        <p:txBody>
          <a:bodyPr/>
          <a:lstStyle/>
          <a:p>
            <a:fld id="{CBEDB6FC-AD6B-D04B-9886-FBA5C0D2176A}" type="datetimeFigureOut">
              <a:rPr lang="en-US" smtClean="0"/>
              <a:t>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0C7E77-65BD-CE4E-8599-E46F6A811671}"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3_Title Slide">
    <p:bg>
      <p:bgRef idx="1003">
        <a:schemeClr val="bg2"/>
      </p:bgRef>
    </p:bg>
    <p:spTree>
      <p:nvGrpSpPr>
        <p:cNvPr id="1" name=""/>
        <p:cNvGrpSpPr/>
        <p:nvPr/>
      </p:nvGrpSpPr>
      <p:grpSpPr>
        <a:xfrm>
          <a:off x="0" y="0"/>
          <a:ext cx="0" cy="0"/>
          <a:chOff x="0" y="0"/>
          <a:chExt cx="0" cy="0"/>
        </a:xfrm>
      </p:grpSpPr>
      <p:sp>
        <p:nvSpPr>
          <p:cNvPr id="111618" name="Rectangle 2"/>
          <p:cNvSpPr>
            <a:spLocks noGrp="1" noChangeArrowheads="1"/>
          </p:cNvSpPr>
          <p:nvPr>
            <p:ph type="ctrTitle"/>
          </p:nvPr>
        </p:nvSpPr>
        <p:spPr>
          <a:xfrm>
            <a:off x="1" y="1915566"/>
            <a:ext cx="12191999" cy="1996034"/>
          </a:xfrm>
        </p:spPr>
        <p:txBody>
          <a:bodyPr/>
          <a:lstStyle>
            <a:lvl1pPr algn="ctr">
              <a:defRPr b="0" i="0">
                <a:solidFill>
                  <a:schemeClr val="tx1"/>
                </a:solidFill>
                <a:uFillTx/>
                <a:latin typeface="Helvetica Neue Light" charset="0"/>
                <a:ea typeface="Helvetica Neue Light" charset="0"/>
                <a:cs typeface="Helvetica Neue Light" charset="0"/>
              </a:defRPr>
            </a:lvl1pPr>
          </a:lstStyle>
          <a:p>
            <a:r>
              <a:rPr lang="en-US">
                <a:uFillTx/>
              </a:rPr>
              <a:t>Click to edit Master title style</a:t>
            </a:r>
            <a:endParaRPr lang="en-US" dirty="0">
              <a:uFillTx/>
            </a:endParaRPr>
          </a:p>
        </p:txBody>
      </p:sp>
      <p:sp>
        <p:nvSpPr>
          <p:cNvPr id="5" name="Date Placeholder 4"/>
          <p:cNvSpPr>
            <a:spLocks noGrp="1" noChangeArrowheads="1"/>
          </p:cNvSpPr>
          <p:nvPr>
            <p:ph type="dt" sz="half" idx="10"/>
          </p:nvPr>
        </p:nvSpPr>
        <p:spPr bwMode="auto">
          <a:xfrm>
            <a:off x="914400" y="6248400"/>
            <a:ext cx="2540000" cy="457200"/>
          </a:xfrm>
          <a:prstGeom prst="rect">
            <a:avLst/>
          </a:prstGeom>
          <a:ln>
            <a:miter lim="800000"/>
          </a:ln>
        </p:spPr>
        <p:txBody>
          <a:bodyPr vert="horz" wrap="square" lIns="91440" tIns="45720" rIns="91440" bIns="45720" numCol="1" anchor="t" anchorCtr="0" compatLnSpc="1">
            <a:prstTxWarp prst="textNoShape">
              <a:avLst/>
            </a:prstTxWarp>
          </a:bodyPr>
          <a:lstStyle>
            <a:lvl1pPr eaLnBrk="0" hangingPunct="0">
              <a:defRPr sz="1400" b="0" i="0">
                <a:solidFill>
                  <a:schemeClr val="tx1"/>
                </a:solidFill>
                <a:uFillTx/>
                <a:latin typeface="Helvetica Neue Light" charset="0"/>
                <a:ea typeface="Helvetica Neue Light" charset="0"/>
                <a:cs typeface="Helvetica Neue Light" charset="0"/>
              </a:defRPr>
            </a:lvl1pPr>
          </a:lstStyle>
          <a:p>
            <a:fld id="{CBEDB6FC-AD6B-D04B-9886-FBA5C0D2176A}" type="datetimeFigureOut">
              <a:rPr lang="en-US" smtClean="0"/>
              <a:pPr/>
              <a:t>1/29/18</a:t>
            </a:fld>
            <a:endParaRPr lang="en-US" dirty="0"/>
          </a:p>
        </p:txBody>
      </p:sp>
      <p:sp>
        <p:nvSpPr>
          <p:cNvPr id="6" name="Footer Placeholder 5"/>
          <p:cNvSpPr>
            <a:spLocks noGrp="1" noChangeArrowheads="1"/>
          </p:cNvSpPr>
          <p:nvPr>
            <p:ph type="ftr" sz="quarter" idx="11"/>
          </p:nvPr>
        </p:nvSpPr>
        <p:spPr bwMode="auto">
          <a:xfrm>
            <a:off x="4165600" y="6248400"/>
            <a:ext cx="3860800" cy="457200"/>
          </a:xfrm>
          <a:prstGeom prst="rect">
            <a:avLst/>
          </a:prstGeom>
          <a:ln>
            <a:miter lim="800000"/>
          </a:ln>
        </p:spPr>
        <p:txBody>
          <a:bodyPr vert="horz" wrap="square" lIns="91440" tIns="45720" rIns="91440" bIns="45720" numCol="1" anchor="t" anchorCtr="0" compatLnSpc="1">
            <a:prstTxWarp prst="textNoShape">
              <a:avLst/>
            </a:prstTxWarp>
          </a:bodyPr>
          <a:lstStyle>
            <a:lvl1pPr algn="ctr" eaLnBrk="0" hangingPunct="0">
              <a:defRPr sz="1400" b="0" i="0">
                <a:solidFill>
                  <a:schemeClr val="tx1"/>
                </a:solidFill>
                <a:uFillTx/>
                <a:latin typeface="Helvetica Neue Light" charset="0"/>
                <a:ea typeface="Helvetica Neue Light" charset="0"/>
                <a:cs typeface="Helvetica Neue Light" charset="0"/>
              </a:defRPr>
            </a:lvl1pPr>
          </a:lstStyle>
          <a:p>
            <a:endParaRPr lang="en-US" dirty="0"/>
          </a:p>
        </p:txBody>
      </p:sp>
      <p:sp>
        <p:nvSpPr>
          <p:cNvPr id="7" name="Rectangle 6"/>
          <p:cNvSpPr>
            <a:spLocks noGrp="1" noChangeArrowheads="1"/>
          </p:cNvSpPr>
          <p:nvPr>
            <p:ph type="sldNum" sz="quarter" idx="12"/>
          </p:nvPr>
        </p:nvSpPr>
        <p:spPr>
          <a:xfrm>
            <a:off x="8737600" y="6248400"/>
            <a:ext cx="2540000" cy="457200"/>
          </a:xfrm>
        </p:spPr>
        <p:txBody>
          <a:bodyPr/>
          <a:lstStyle>
            <a:lvl1pPr>
              <a:defRPr b="0" i="0">
                <a:uFillTx/>
                <a:latin typeface="Helvetica Neue Light" charset="0"/>
                <a:ea typeface="Helvetica Neue Light" charset="0"/>
                <a:cs typeface="Helvetica Neue Light" charset="0"/>
              </a:defRPr>
            </a:lvl1pPr>
          </a:lstStyle>
          <a:p>
            <a:fld id="{4A0C7E77-65BD-CE4E-8599-E46F6A811671}" type="slidenum">
              <a:rPr lang="en-US" smtClean="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Content Placeholder 2"/>
          <p:cNvSpPr>
            <a:spLocks noGrp="1"/>
          </p:cNvSpPr>
          <p:nvPr>
            <p:ph idx="1"/>
          </p:nvPr>
        </p:nvSpPr>
        <p:spPr/>
        <p:txBody>
          <a:bodyPr/>
          <a:lstStyle>
            <a:lvl1pPr marL="457200" indent="-442913">
              <a:buClr>
                <a:schemeClr val="tx1"/>
              </a:buClr>
              <a:buSzPct val="100000"/>
              <a:buFont typeface="Wingdings" charset="2"/>
              <a:buChar char="Ø"/>
              <a:defRPr>
                <a:uFillTx/>
              </a:defRPr>
            </a:lvl1pPr>
            <a:lvl2pPr marL="914400" indent="-457200">
              <a:defRPr>
                <a:uFillTx/>
              </a:defRPr>
            </a:lvl2pPr>
            <a:lvl3pPr marL="1373188" indent="-311150">
              <a:defRPr>
                <a:uFillTx/>
              </a:defRPr>
            </a:lvl3pPr>
            <a:lvl4pPr marL="1830388" indent="-236538">
              <a:defRPr>
                <a:uFillTx/>
              </a:defRPr>
            </a:lvl4pPr>
            <a:lvl5pPr marL="2287588" indent="-234950">
              <a:defRPr>
                <a:uFillTx/>
              </a:defRPr>
            </a:lvl5p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4" name="Date Placeholder 3"/>
          <p:cNvSpPr>
            <a:spLocks noGrp="1"/>
          </p:cNvSpPr>
          <p:nvPr>
            <p:ph type="dt" sz="half" idx="10"/>
          </p:nvPr>
        </p:nvSpPr>
        <p:spPr/>
        <p:txBody>
          <a:bodyPr/>
          <a:lstStyle/>
          <a:p>
            <a:fld id="{CBEDB6FC-AD6B-D04B-9886-FBA5C0D2176A}" type="datetimeFigureOut">
              <a:rPr lang="en-US" smtClean="0"/>
              <a:t>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0C7E77-65BD-CE4E-8599-E46F6A811671}" type="slidenum">
              <a:rPr lang="en-US" smtClean="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4_Title Slide">
    <p:bg>
      <p:bgPr>
        <a:solidFill>
          <a:schemeClr val="accent5"/>
        </a:solidFill>
        <a:effectLst/>
      </p:bgPr>
    </p:bg>
    <p:spTree>
      <p:nvGrpSpPr>
        <p:cNvPr id="1" name=""/>
        <p:cNvGrpSpPr/>
        <p:nvPr/>
      </p:nvGrpSpPr>
      <p:grpSpPr>
        <a:xfrm>
          <a:off x="0" y="0"/>
          <a:ext cx="0" cy="0"/>
          <a:chOff x="0" y="0"/>
          <a:chExt cx="0" cy="0"/>
        </a:xfrm>
      </p:grpSpPr>
      <p:sp>
        <p:nvSpPr>
          <p:cNvPr id="111618" name="Rectangle 2"/>
          <p:cNvSpPr>
            <a:spLocks noGrp="1" noChangeArrowheads="1"/>
          </p:cNvSpPr>
          <p:nvPr>
            <p:ph type="ctrTitle"/>
          </p:nvPr>
        </p:nvSpPr>
        <p:spPr>
          <a:xfrm>
            <a:off x="1" y="1915566"/>
            <a:ext cx="12191999" cy="1996034"/>
          </a:xfrm>
        </p:spPr>
        <p:txBody>
          <a:bodyPr/>
          <a:lstStyle>
            <a:lvl1pPr algn="ctr">
              <a:defRPr b="0" i="0">
                <a:solidFill>
                  <a:schemeClr val="tx1"/>
                </a:solidFill>
                <a:uFillTx/>
                <a:latin typeface="Helvetica Neue Light" charset="0"/>
                <a:ea typeface="Helvetica Neue Light" charset="0"/>
                <a:cs typeface="Helvetica Neue Light" charset="0"/>
              </a:defRPr>
            </a:lvl1pPr>
          </a:lstStyle>
          <a:p>
            <a:r>
              <a:rPr lang="en-US">
                <a:uFillTx/>
              </a:rPr>
              <a:t>Click to edit Master title style</a:t>
            </a:r>
            <a:endParaRPr lang="en-US" dirty="0">
              <a:uFillTx/>
            </a:endParaRPr>
          </a:p>
        </p:txBody>
      </p:sp>
      <p:sp>
        <p:nvSpPr>
          <p:cNvPr id="5" name="Date Placeholder 4"/>
          <p:cNvSpPr>
            <a:spLocks noGrp="1" noChangeArrowheads="1"/>
          </p:cNvSpPr>
          <p:nvPr>
            <p:ph type="dt" sz="half" idx="10"/>
          </p:nvPr>
        </p:nvSpPr>
        <p:spPr bwMode="auto">
          <a:xfrm>
            <a:off x="914400" y="6248400"/>
            <a:ext cx="2540000" cy="457200"/>
          </a:xfrm>
          <a:prstGeom prst="rect">
            <a:avLst/>
          </a:prstGeom>
          <a:ln>
            <a:miter lim="800000"/>
          </a:ln>
        </p:spPr>
        <p:txBody>
          <a:bodyPr vert="horz" wrap="square" lIns="91440" tIns="45720" rIns="91440" bIns="45720" numCol="1" anchor="t" anchorCtr="0" compatLnSpc="1">
            <a:prstTxWarp prst="textNoShape">
              <a:avLst/>
            </a:prstTxWarp>
          </a:bodyPr>
          <a:lstStyle>
            <a:lvl1pPr eaLnBrk="0" hangingPunct="0">
              <a:defRPr sz="1400" b="0" i="0">
                <a:solidFill>
                  <a:schemeClr val="tx1"/>
                </a:solidFill>
                <a:uFillTx/>
                <a:latin typeface="Helvetica Neue Light" charset="0"/>
                <a:ea typeface="Helvetica Neue Light" charset="0"/>
                <a:cs typeface="Helvetica Neue Light" charset="0"/>
              </a:defRPr>
            </a:lvl1pPr>
          </a:lstStyle>
          <a:p>
            <a:fld id="{CBEDB6FC-AD6B-D04B-9886-FBA5C0D2176A}" type="datetimeFigureOut">
              <a:rPr lang="en-US" smtClean="0"/>
              <a:pPr/>
              <a:t>1/29/18</a:t>
            </a:fld>
            <a:endParaRPr lang="en-US" dirty="0"/>
          </a:p>
        </p:txBody>
      </p:sp>
      <p:sp>
        <p:nvSpPr>
          <p:cNvPr id="6" name="Footer Placeholder 5"/>
          <p:cNvSpPr>
            <a:spLocks noGrp="1" noChangeArrowheads="1"/>
          </p:cNvSpPr>
          <p:nvPr>
            <p:ph type="ftr" sz="quarter" idx="11"/>
          </p:nvPr>
        </p:nvSpPr>
        <p:spPr bwMode="auto">
          <a:xfrm>
            <a:off x="4165600" y="6248400"/>
            <a:ext cx="3860800" cy="457200"/>
          </a:xfrm>
          <a:prstGeom prst="rect">
            <a:avLst/>
          </a:prstGeom>
          <a:ln>
            <a:miter lim="800000"/>
          </a:ln>
        </p:spPr>
        <p:txBody>
          <a:bodyPr vert="horz" wrap="square" lIns="91440" tIns="45720" rIns="91440" bIns="45720" numCol="1" anchor="t" anchorCtr="0" compatLnSpc="1">
            <a:prstTxWarp prst="textNoShape">
              <a:avLst/>
            </a:prstTxWarp>
          </a:bodyPr>
          <a:lstStyle>
            <a:lvl1pPr algn="ctr" eaLnBrk="0" hangingPunct="0">
              <a:defRPr sz="1400" b="0" i="0">
                <a:solidFill>
                  <a:schemeClr val="tx1"/>
                </a:solidFill>
                <a:uFillTx/>
                <a:latin typeface="Helvetica Neue Light" charset="0"/>
                <a:ea typeface="Helvetica Neue Light" charset="0"/>
                <a:cs typeface="Helvetica Neue Light" charset="0"/>
              </a:defRPr>
            </a:lvl1pPr>
          </a:lstStyle>
          <a:p>
            <a:endParaRPr lang="en-US" dirty="0"/>
          </a:p>
        </p:txBody>
      </p:sp>
      <p:sp>
        <p:nvSpPr>
          <p:cNvPr id="7" name="Rectangle 6"/>
          <p:cNvSpPr>
            <a:spLocks noGrp="1" noChangeArrowheads="1"/>
          </p:cNvSpPr>
          <p:nvPr>
            <p:ph type="sldNum" sz="quarter" idx="12"/>
          </p:nvPr>
        </p:nvSpPr>
        <p:spPr>
          <a:xfrm>
            <a:off x="8737600" y="6248400"/>
            <a:ext cx="2540000" cy="457200"/>
          </a:xfrm>
        </p:spPr>
        <p:txBody>
          <a:bodyPr/>
          <a:lstStyle>
            <a:lvl1pPr>
              <a:defRPr b="0" i="0">
                <a:uFillTx/>
                <a:latin typeface="Helvetica Neue Light" charset="0"/>
                <a:ea typeface="Helvetica Neue Light" charset="0"/>
                <a:cs typeface="Helvetica Neue Light" charset="0"/>
              </a:defRPr>
            </a:lvl1pPr>
          </a:lstStyle>
          <a:p>
            <a:fld id="{4A0C7E77-65BD-CE4E-8599-E46F6A811671}" type="slidenum">
              <a:rPr lang="en-US" smtClean="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8"/>
        <p:cNvGrpSpPr/>
        <p:nvPr/>
      </p:nvGrpSpPr>
      <p:grpSpPr>
        <a:xfrm>
          <a:off x="0" y="0"/>
          <a:ext cx="0" cy="0"/>
          <a:chOff x="0" y="0"/>
          <a:chExt cx="0" cy="0"/>
        </a:xfrm>
      </p:grpSpPr>
    </p:spTree>
    <p:extLst>
      <p:ext uri="{BB962C8B-B14F-4D97-AF65-F5344CB8AC3E}">
        <p14:creationId xmlns:p14="http://schemas.microsoft.com/office/powerpoint/2010/main" val="15105207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5_Title and Content">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2450" y="541060"/>
            <a:ext cx="10801350" cy="1305579"/>
          </a:xfrm>
        </p:spPr>
        <p:txBody>
          <a:bodyPr/>
          <a:lstStyle/>
          <a:p>
            <a:r>
              <a:rPr lang="en-US">
                <a:uFillTx/>
              </a:rPr>
              <a:t>Click to edit Master title style</a:t>
            </a:r>
          </a:p>
        </p:txBody>
      </p:sp>
      <p:sp>
        <p:nvSpPr>
          <p:cNvPr id="3" name="Content Placeholder 2"/>
          <p:cNvSpPr>
            <a:spLocks noGrp="1"/>
          </p:cNvSpPr>
          <p:nvPr>
            <p:ph idx="1"/>
          </p:nvPr>
        </p:nvSpPr>
        <p:spPr>
          <a:xfrm>
            <a:off x="838200" y="2026025"/>
            <a:ext cx="10515600" cy="4150940"/>
          </a:xfrm>
        </p:spPr>
        <p:txBody>
          <a:bodyPr/>
          <a:lstStyle>
            <a:lvl1pPr marL="457200" indent="-442913">
              <a:buClr>
                <a:schemeClr val="tx1"/>
              </a:buClr>
              <a:buSzPct val="100000"/>
              <a:buFont typeface="Wingdings" charset="2"/>
              <a:buChar char="Ø"/>
              <a:defRPr>
                <a:uFillTx/>
              </a:defRPr>
            </a:lvl1pPr>
            <a:lvl2pPr marL="914400" indent="-457200">
              <a:defRPr>
                <a:uFillTx/>
              </a:defRPr>
            </a:lvl2pPr>
            <a:lvl3pPr marL="1373188" indent="-311150">
              <a:defRPr>
                <a:uFillTx/>
              </a:defRPr>
            </a:lvl3pPr>
            <a:lvl4pPr marL="1830388" indent="-236538">
              <a:defRPr>
                <a:uFillTx/>
              </a:defRPr>
            </a:lvl4pPr>
            <a:lvl5pPr marL="2287588" indent="-234950">
              <a:defRPr>
                <a:uFillTx/>
              </a:defRPr>
            </a:lvl5p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4" name="Date Placeholder 3"/>
          <p:cNvSpPr>
            <a:spLocks noGrp="1"/>
          </p:cNvSpPr>
          <p:nvPr>
            <p:ph type="dt" sz="half" idx="10"/>
          </p:nvPr>
        </p:nvSpPr>
        <p:spPr/>
        <p:txBody>
          <a:bodyPr/>
          <a:lstStyle/>
          <a:p>
            <a:fld id="{CBEDB6FC-AD6B-D04B-9886-FBA5C0D2176A}" type="datetimeFigureOut">
              <a:rPr lang="en-US" smtClean="0"/>
              <a:pPr/>
              <a:t>1/29/18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A0C7E77-65BD-CE4E-8599-E46F6A811671}" type="slidenum">
              <a:rPr lang="en-US" smtClean="0"/>
              <a:pPr/>
              <a:t>‹#›</a:t>
            </a:fld>
            <a:endParaRPr lang="en-US" dirty="0"/>
          </a:p>
        </p:txBody>
      </p:sp>
      <p:sp>
        <p:nvSpPr>
          <p:cNvPr id="7" name="TextBox 6"/>
          <p:cNvSpPr txBox="1">
            <a:spLocks/>
          </p:cNvSpPr>
          <p:nvPr/>
        </p:nvSpPr>
        <p:spPr>
          <a:xfrm>
            <a:off x="175999" y="171728"/>
            <a:ext cx="1324402" cy="369332"/>
          </a:xfrm>
          <a:prstGeom prst="rect">
            <a:avLst/>
          </a:prstGeom>
          <a:noFill/>
        </p:spPr>
        <p:txBody>
          <a:bodyPr wrap="none" rtlCol="0">
            <a:spAutoFit/>
          </a:bodyPr>
          <a:lstStyle/>
          <a:p>
            <a:r>
              <a:rPr lang="en-US" dirty="0" err="1">
                <a:uFillTx/>
              </a:rPr>
              <a:t>Todo</a:t>
            </a:r>
            <a:r>
              <a:rPr lang="en-US" dirty="0">
                <a:uFillTx/>
              </a:rPr>
              <a:t> Slide</a:t>
            </a:r>
          </a:p>
        </p:txBody>
      </p:sp>
      <p:sp>
        <p:nvSpPr>
          <p:cNvPr id="8" name="TextBox 7"/>
          <p:cNvSpPr txBox="1">
            <a:spLocks/>
          </p:cNvSpPr>
          <p:nvPr/>
        </p:nvSpPr>
        <p:spPr>
          <a:xfrm rot="2080315">
            <a:off x="8030560" y="740354"/>
            <a:ext cx="5319706" cy="461665"/>
          </a:xfrm>
          <a:prstGeom prst="rect">
            <a:avLst/>
          </a:prstGeom>
          <a:pattFill prst="wdUpDiag">
            <a:fgClr>
              <a:schemeClr val="accent2">
                <a:lumMod val="50000"/>
              </a:schemeClr>
            </a:fgClr>
            <a:bgClr>
              <a:srgbClr val="FFC000"/>
            </a:bgClr>
          </a:pattFill>
        </p:spPr>
        <p:txBody>
          <a:bodyPr wrap="square" rtlCol="0">
            <a:spAutoFit/>
          </a:bodyPr>
          <a:lstStyle/>
          <a:p>
            <a:pPr algn="ctr"/>
            <a:r>
              <a:rPr lang="en-US" sz="2400" b="1">
                <a:effectLst>
                  <a:glow rad="368300">
                    <a:srgbClr val="FFC000">
                      <a:alpha val="76000"/>
                    </a:srgbClr>
                  </a:glow>
                </a:effectLst>
                <a:uFillTx/>
              </a:rPr>
              <a:t>Under Construction</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Content Placeholder 2"/>
          <p:cNvSpPr>
            <a:spLocks noGrp="1"/>
          </p:cNvSpPr>
          <p:nvPr>
            <p:ph idx="1"/>
          </p:nvPr>
        </p:nvSpPr>
        <p:spPr/>
        <p:txBody>
          <a:bodyPr/>
          <a:lstStyle>
            <a:lvl1pPr marL="14287" indent="0">
              <a:buClr>
                <a:schemeClr val="tx1"/>
              </a:buClr>
              <a:buSzPct val="100000"/>
              <a:buFont typeface="Wingdings" charset="2"/>
              <a:buNone/>
              <a:defRPr>
                <a:uFillTx/>
              </a:defRPr>
            </a:lvl1pPr>
            <a:lvl2pPr marL="914400" indent="-457200">
              <a:defRPr>
                <a:uFillTx/>
              </a:defRPr>
            </a:lvl2pPr>
            <a:lvl3pPr marL="1373188" indent="-311150">
              <a:defRPr>
                <a:uFillTx/>
              </a:defRPr>
            </a:lvl3pPr>
            <a:lvl4pPr marL="1830388" indent="-236538">
              <a:defRPr>
                <a:uFillTx/>
              </a:defRPr>
            </a:lvl4pPr>
            <a:lvl5pPr marL="2287588" indent="-234950">
              <a:defRPr>
                <a:uFillTx/>
              </a:defRPr>
            </a:lvl5p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4" name="Date Placeholder 3"/>
          <p:cNvSpPr>
            <a:spLocks noGrp="1"/>
          </p:cNvSpPr>
          <p:nvPr>
            <p:ph type="dt" sz="half" idx="10"/>
          </p:nvPr>
        </p:nvSpPr>
        <p:spPr/>
        <p:txBody>
          <a:bodyPr/>
          <a:lstStyle/>
          <a:p>
            <a:fld id="{CBEDB6FC-AD6B-D04B-9886-FBA5C0D2176A}" type="datetimeFigureOut">
              <a:rPr lang="en-US" smtClean="0"/>
              <a:pPr/>
              <a:t>1/29/18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A0C7E77-65BD-CE4E-8599-E46F6A811671}"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endParaRPr lang="en-US" dirty="0">
              <a:uFillTx/>
            </a:endParaRPr>
          </a:p>
        </p:txBody>
      </p:sp>
      <p:sp>
        <p:nvSpPr>
          <p:cNvPr id="3" name="Content Placeholder 2"/>
          <p:cNvSpPr>
            <a:spLocks noGrp="1"/>
          </p:cNvSpPr>
          <p:nvPr>
            <p:ph idx="1"/>
          </p:nvPr>
        </p:nvSpPr>
        <p:spPr/>
        <p:txBody>
          <a:bodyPr/>
          <a:lstStyle>
            <a:lvl1pPr marL="14287" indent="0">
              <a:buClr>
                <a:schemeClr val="tx1"/>
              </a:buClr>
              <a:buSzPct val="100000"/>
              <a:buFont typeface="Wingdings" charset="2"/>
              <a:buNone/>
              <a:defRPr>
                <a:uFillTx/>
                <a:latin typeface="Monaco" charset="0"/>
                <a:ea typeface="Monaco" charset="0"/>
                <a:cs typeface="Monaco" charset="0"/>
              </a:defRPr>
            </a:lvl1pPr>
            <a:lvl2pPr marL="457200" indent="0">
              <a:buNone/>
              <a:defRPr>
                <a:uFillTx/>
                <a:latin typeface="Monaco" charset="0"/>
                <a:ea typeface="Monaco" charset="0"/>
                <a:cs typeface="Monaco" charset="0"/>
              </a:defRPr>
            </a:lvl2pPr>
            <a:lvl3pPr marL="1062038" indent="0">
              <a:buNone/>
              <a:defRPr>
                <a:uFillTx/>
                <a:latin typeface="Monaco" charset="0"/>
                <a:ea typeface="Monaco" charset="0"/>
                <a:cs typeface="Monaco" charset="0"/>
              </a:defRPr>
            </a:lvl3pPr>
            <a:lvl4pPr marL="1593850" indent="0">
              <a:buNone/>
              <a:defRPr>
                <a:uFillTx/>
                <a:latin typeface="Monaco" charset="0"/>
                <a:ea typeface="Monaco" charset="0"/>
                <a:cs typeface="Monaco" charset="0"/>
              </a:defRPr>
            </a:lvl4pPr>
            <a:lvl5pPr marL="2052638" indent="0">
              <a:buNone/>
              <a:defRPr>
                <a:uFillTx/>
                <a:latin typeface="Monaco" charset="0"/>
                <a:ea typeface="Monaco" charset="0"/>
                <a:cs typeface="Monaco" charset="0"/>
              </a:defRPr>
            </a:lvl5p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4" name="Date Placeholder 3"/>
          <p:cNvSpPr>
            <a:spLocks noGrp="1"/>
          </p:cNvSpPr>
          <p:nvPr>
            <p:ph type="dt" sz="half" idx="10"/>
          </p:nvPr>
        </p:nvSpPr>
        <p:spPr/>
        <p:txBody>
          <a:bodyPr/>
          <a:lstStyle/>
          <a:p>
            <a:fld id="{CBEDB6FC-AD6B-D04B-9886-FBA5C0D2176A}" type="datetimeFigureOut">
              <a:rPr lang="en-US" smtClean="0"/>
              <a:pPr/>
              <a:t>1/29/18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A0C7E77-65BD-CE4E-8599-E46F6A811671}"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2_Title and Content">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uFillTx/>
              </a:defRPr>
            </a:lvl1pPr>
          </a:lstStyle>
          <a:p>
            <a:r>
              <a:rPr lang="en-US">
                <a:uFillTx/>
              </a:rPr>
              <a:t>Click to edit Master title style</a:t>
            </a:r>
          </a:p>
        </p:txBody>
      </p:sp>
      <p:sp>
        <p:nvSpPr>
          <p:cNvPr id="3" name="Content Placeholder 2"/>
          <p:cNvSpPr>
            <a:spLocks noGrp="1"/>
          </p:cNvSpPr>
          <p:nvPr>
            <p:ph idx="1"/>
          </p:nvPr>
        </p:nvSpPr>
        <p:spPr/>
        <p:txBody>
          <a:bodyPr/>
          <a:lstStyle>
            <a:lvl1pPr marL="457200" indent="-442913">
              <a:buClr>
                <a:schemeClr val="bg1"/>
              </a:buClr>
              <a:buSzPct val="100000"/>
              <a:buFont typeface="Wingdings" charset="2"/>
              <a:buChar char="Ø"/>
              <a:defRPr>
                <a:solidFill>
                  <a:schemeClr val="bg1"/>
                </a:solidFill>
                <a:uFillTx/>
              </a:defRPr>
            </a:lvl1pPr>
            <a:lvl2pPr marL="914400" indent="-457200">
              <a:defRPr>
                <a:solidFill>
                  <a:schemeClr val="bg1"/>
                </a:solidFill>
                <a:uFillTx/>
              </a:defRPr>
            </a:lvl2pPr>
            <a:lvl3pPr marL="1373188" indent="-311150">
              <a:defRPr>
                <a:solidFill>
                  <a:schemeClr val="bg1"/>
                </a:solidFill>
                <a:uFillTx/>
              </a:defRPr>
            </a:lvl3pPr>
            <a:lvl4pPr marL="1830388" indent="-236538">
              <a:defRPr>
                <a:solidFill>
                  <a:schemeClr val="bg1"/>
                </a:solidFill>
                <a:uFillTx/>
              </a:defRPr>
            </a:lvl4pPr>
            <a:lvl5pPr marL="2287588" indent="-234950">
              <a:defRPr>
                <a:solidFill>
                  <a:schemeClr val="bg1"/>
                </a:solidFill>
                <a:uFillTx/>
              </a:defRPr>
            </a:lvl5p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4" name="Date Placeholder 3"/>
          <p:cNvSpPr>
            <a:spLocks noGrp="1"/>
          </p:cNvSpPr>
          <p:nvPr>
            <p:ph type="dt" sz="half" idx="10"/>
          </p:nvPr>
        </p:nvSpPr>
        <p:spPr/>
        <p:txBody>
          <a:bodyPr/>
          <a:lstStyle>
            <a:lvl1pPr>
              <a:defRPr>
                <a:solidFill>
                  <a:schemeClr val="bg1"/>
                </a:solidFill>
                <a:uFillTx/>
              </a:defRPr>
            </a:lvl1pPr>
          </a:lstStyle>
          <a:p>
            <a:fld id="{CBEDB6FC-AD6B-D04B-9886-FBA5C0D2176A}" type="datetimeFigureOut">
              <a:rPr lang="en-US" smtClean="0"/>
              <a:pPr/>
              <a:t>1/29/18</a:t>
            </a:fld>
            <a:endParaRPr lang="en-US" dirty="0"/>
          </a:p>
        </p:txBody>
      </p:sp>
      <p:sp>
        <p:nvSpPr>
          <p:cNvPr id="5" name="Footer Placeholder 4"/>
          <p:cNvSpPr>
            <a:spLocks noGrp="1"/>
          </p:cNvSpPr>
          <p:nvPr>
            <p:ph type="ftr" sz="quarter" idx="11"/>
          </p:nvPr>
        </p:nvSpPr>
        <p:spPr/>
        <p:txBody>
          <a:bodyPr/>
          <a:lstStyle>
            <a:lvl1pPr>
              <a:defRPr>
                <a:solidFill>
                  <a:schemeClr val="bg1"/>
                </a:solidFill>
                <a:uFillTx/>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uFillTx/>
              </a:defRPr>
            </a:lvl1pPr>
          </a:lstStyle>
          <a:p>
            <a:fld id="{4A0C7E77-65BD-CE4E-8599-E46F6A811671}"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3_Title and Content">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uFillTx/>
              </a:defRPr>
            </a:lvl1pPr>
          </a:lstStyle>
          <a:p>
            <a:r>
              <a:rPr lang="en-US">
                <a:uFillTx/>
              </a:rPr>
              <a:t>Click to edit Master title style</a:t>
            </a:r>
            <a:endParaRPr lang="en-US" dirty="0">
              <a:uFillTx/>
            </a:endParaRPr>
          </a:p>
        </p:txBody>
      </p:sp>
      <p:sp>
        <p:nvSpPr>
          <p:cNvPr id="3" name="Content Placeholder 2"/>
          <p:cNvSpPr>
            <a:spLocks noGrp="1"/>
          </p:cNvSpPr>
          <p:nvPr>
            <p:ph idx="1"/>
          </p:nvPr>
        </p:nvSpPr>
        <p:spPr/>
        <p:txBody>
          <a:bodyPr/>
          <a:lstStyle>
            <a:lvl1pPr marL="457200" indent="-442913">
              <a:buClr>
                <a:schemeClr val="bg1"/>
              </a:buClr>
              <a:buSzPct val="100000"/>
              <a:buFont typeface="Wingdings" charset="2"/>
              <a:buChar char="Ø"/>
              <a:defRPr>
                <a:solidFill>
                  <a:schemeClr val="bg1"/>
                </a:solidFill>
                <a:uFillTx/>
              </a:defRPr>
            </a:lvl1pPr>
            <a:lvl2pPr marL="914400" indent="-457200">
              <a:defRPr>
                <a:solidFill>
                  <a:schemeClr val="bg1"/>
                </a:solidFill>
                <a:uFillTx/>
              </a:defRPr>
            </a:lvl2pPr>
            <a:lvl3pPr marL="1373188" indent="-311150">
              <a:defRPr>
                <a:solidFill>
                  <a:schemeClr val="bg1"/>
                </a:solidFill>
                <a:uFillTx/>
              </a:defRPr>
            </a:lvl3pPr>
            <a:lvl4pPr marL="1830388" indent="-236538">
              <a:defRPr>
                <a:solidFill>
                  <a:schemeClr val="bg1"/>
                </a:solidFill>
                <a:uFillTx/>
              </a:defRPr>
            </a:lvl4pPr>
            <a:lvl5pPr marL="2287588" indent="-234950">
              <a:defRPr>
                <a:solidFill>
                  <a:schemeClr val="bg1"/>
                </a:solidFill>
                <a:uFillTx/>
              </a:defRPr>
            </a:lvl5p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4" name="Date Placeholder 3"/>
          <p:cNvSpPr>
            <a:spLocks noGrp="1"/>
          </p:cNvSpPr>
          <p:nvPr>
            <p:ph type="dt" sz="half" idx="10"/>
          </p:nvPr>
        </p:nvSpPr>
        <p:spPr/>
        <p:txBody>
          <a:bodyPr/>
          <a:lstStyle>
            <a:lvl1pPr>
              <a:defRPr>
                <a:solidFill>
                  <a:schemeClr val="bg1"/>
                </a:solidFill>
                <a:uFillTx/>
              </a:defRPr>
            </a:lvl1pPr>
          </a:lstStyle>
          <a:p>
            <a:fld id="{CBEDB6FC-AD6B-D04B-9886-FBA5C0D2176A}" type="datetimeFigureOut">
              <a:rPr lang="en-US" smtClean="0"/>
              <a:pPr/>
              <a:t>1/29/18</a:t>
            </a:fld>
            <a:endParaRPr lang="en-US" dirty="0"/>
          </a:p>
        </p:txBody>
      </p:sp>
      <p:sp>
        <p:nvSpPr>
          <p:cNvPr id="5" name="Footer Placeholder 4"/>
          <p:cNvSpPr>
            <a:spLocks noGrp="1"/>
          </p:cNvSpPr>
          <p:nvPr>
            <p:ph type="ftr" sz="quarter" idx="11"/>
          </p:nvPr>
        </p:nvSpPr>
        <p:spPr/>
        <p:txBody>
          <a:bodyPr/>
          <a:lstStyle>
            <a:lvl1pPr>
              <a:defRPr>
                <a:solidFill>
                  <a:schemeClr val="bg1"/>
                </a:solidFill>
                <a:uFillTx/>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uFillTx/>
              </a:defRPr>
            </a:lvl1pPr>
          </a:lstStyle>
          <a:p>
            <a:fld id="{4A0C7E77-65BD-CE4E-8599-E46F6A811671}"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uFillTx/>
              </a:defRPr>
            </a:lvl1pPr>
          </a:lstStyle>
          <a:p>
            <a:r>
              <a:rPr lang="en-US">
                <a:uFillTx/>
              </a:rPr>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uFillTx/>
              </a:defRPr>
            </a:lvl1pPr>
            <a:lvl2pPr marL="457189" indent="0">
              <a:buNone/>
              <a:defRPr sz="2000">
                <a:solidFill>
                  <a:schemeClr val="tx1">
                    <a:tint val="75000"/>
                  </a:schemeClr>
                </a:solidFill>
                <a:uFillTx/>
              </a:defRPr>
            </a:lvl2pPr>
            <a:lvl3pPr marL="914377" indent="0">
              <a:buNone/>
              <a:defRPr sz="1800">
                <a:solidFill>
                  <a:schemeClr val="tx1">
                    <a:tint val="75000"/>
                  </a:schemeClr>
                </a:solidFill>
                <a:uFillTx/>
              </a:defRPr>
            </a:lvl3pPr>
            <a:lvl4pPr marL="1371566" indent="0">
              <a:buNone/>
              <a:defRPr sz="1600">
                <a:solidFill>
                  <a:schemeClr val="tx1">
                    <a:tint val="75000"/>
                  </a:schemeClr>
                </a:solidFill>
                <a:uFillTx/>
              </a:defRPr>
            </a:lvl4pPr>
            <a:lvl5pPr marL="1828754" indent="0">
              <a:buNone/>
              <a:defRPr sz="1600">
                <a:solidFill>
                  <a:schemeClr val="tx1">
                    <a:tint val="75000"/>
                  </a:schemeClr>
                </a:solidFill>
                <a:uFillTx/>
              </a:defRPr>
            </a:lvl5pPr>
            <a:lvl6pPr marL="2285943" indent="0">
              <a:buNone/>
              <a:defRPr sz="1600">
                <a:solidFill>
                  <a:schemeClr val="tx1">
                    <a:tint val="75000"/>
                  </a:schemeClr>
                </a:solidFill>
                <a:uFillTx/>
              </a:defRPr>
            </a:lvl6pPr>
            <a:lvl7pPr marL="2743131" indent="0">
              <a:buNone/>
              <a:defRPr sz="1600">
                <a:solidFill>
                  <a:schemeClr val="tx1">
                    <a:tint val="75000"/>
                  </a:schemeClr>
                </a:solidFill>
                <a:uFillTx/>
              </a:defRPr>
            </a:lvl7pPr>
            <a:lvl8pPr marL="3200320" indent="0">
              <a:buNone/>
              <a:defRPr sz="1600">
                <a:solidFill>
                  <a:schemeClr val="tx1">
                    <a:tint val="75000"/>
                  </a:schemeClr>
                </a:solidFill>
                <a:uFillTx/>
              </a:defRPr>
            </a:lvl8pPr>
            <a:lvl9pPr marL="3657509" indent="0">
              <a:buNone/>
              <a:defRPr sz="1600">
                <a:solidFill>
                  <a:schemeClr val="tx1">
                    <a:tint val="75000"/>
                  </a:schemeClr>
                </a:solidFill>
                <a:uFillTx/>
              </a:defRPr>
            </a:lvl9pPr>
          </a:lstStyle>
          <a:p>
            <a:pPr lvl="0"/>
            <a:r>
              <a:rPr lang="en-US">
                <a:uFillTx/>
              </a:rPr>
              <a:t>Click to edit Master text styles</a:t>
            </a:r>
          </a:p>
        </p:txBody>
      </p:sp>
      <p:sp>
        <p:nvSpPr>
          <p:cNvPr id="4" name="Date Placeholder 3"/>
          <p:cNvSpPr>
            <a:spLocks noGrp="1"/>
          </p:cNvSpPr>
          <p:nvPr>
            <p:ph type="dt" sz="half" idx="10"/>
          </p:nvPr>
        </p:nvSpPr>
        <p:spPr/>
        <p:txBody>
          <a:bodyPr/>
          <a:lstStyle/>
          <a:p>
            <a:fld id="{CBEDB6FC-AD6B-D04B-9886-FBA5C0D2176A}" type="datetimeFigureOut">
              <a:rPr lang="en-US" smtClean="0"/>
              <a:t>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0C7E77-65BD-CE4E-8599-E46F6A811671}"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1_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solidFill>
                  <a:schemeClr val="bg1"/>
                </a:solidFill>
                <a:uFillTx/>
              </a:defRPr>
            </a:lvl1pPr>
          </a:lstStyle>
          <a:p>
            <a:r>
              <a:rPr lang="en-US">
                <a:uFillTx/>
              </a:rPr>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bg1"/>
                </a:solidFill>
                <a:uFillTx/>
              </a:defRPr>
            </a:lvl1pPr>
            <a:lvl2pPr marL="457189" indent="0">
              <a:buNone/>
              <a:defRPr sz="2000">
                <a:solidFill>
                  <a:schemeClr val="tx1">
                    <a:tint val="75000"/>
                  </a:schemeClr>
                </a:solidFill>
                <a:uFillTx/>
              </a:defRPr>
            </a:lvl2pPr>
            <a:lvl3pPr marL="914377" indent="0">
              <a:buNone/>
              <a:defRPr sz="1800">
                <a:solidFill>
                  <a:schemeClr val="tx1">
                    <a:tint val="75000"/>
                  </a:schemeClr>
                </a:solidFill>
                <a:uFillTx/>
              </a:defRPr>
            </a:lvl3pPr>
            <a:lvl4pPr marL="1371566" indent="0">
              <a:buNone/>
              <a:defRPr sz="1600">
                <a:solidFill>
                  <a:schemeClr val="tx1">
                    <a:tint val="75000"/>
                  </a:schemeClr>
                </a:solidFill>
                <a:uFillTx/>
              </a:defRPr>
            </a:lvl4pPr>
            <a:lvl5pPr marL="1828754" indent="0">
              <a:buNone/>
              <a:defRPr sz="1600">
                <a:solidFill>
                  <a:schemeClr val="tx1">
                    <a:tint val="75000"/>
                  </a:schemeClr>
                </a:solidFill>
                <a:uFillTx/>
              </a:defRPr>
            </a:lvl5pPr>
            <a:lvl6pPr marL="2285943" indent="0">
              <a:buNone/>
              <a:defRPr sz="1600">
                <a:solidFill>
                  <a:schemeClr val="tx1">
                    <a:tint val="75000"/>
                  </a:schemeClr>
                </a:solidFill>
                <a:uFillTx/>
              </a:defRPr>
            </a:lvl6pPr>
            <a:lvl7pPr marL="2743131" indent="0">
              <a:buNone/>
              <a:defRPr sz="1600">
                <a:solidFill>
                  <a:schemeClr val="tx1">
                    <a:tint val="75000"/>
                  </a:schemeClr>
                </a:solidFill>
                <a:uFillTx/>
              </a:defRPr>
            </a:lvl7pPr>
            <a:lvl8pPr marL="3200320" indent="0">
              <a:buNone/>
              <a:defRPr sz="1600">
                <a:solidFill>
                  <a:schemeClr val="tx1">
                    <a:tint val="75000"/>
                  </a:schemeClr>
                </a:solidFill>
                <a:uFillTx/>
              </a:defRPr>
            </a:lvl8pPr>
            <a:lvl9pPr marL="3657509" indent="0">
              <a:buNone/>
              <a:defRPr sz="1600">
                <a:solidFill>
                  <a:schemeClr val="tx1">
                    <a:tint val="75000"/>
                  </a:schemeClr>
                </a:solidFill>
                <a:uFillTx/>
              </a:defRPr>
            </a:lvl9pPr>
          </a:lstStyle>
          <a:p>
            <a:pPr lvl="0"/>
            <a:r>
              <a:rPr lang="en-US">
                <a:uFillTx/>
              </a:rPr>
              <a:t>Click to edit Master text styles</a:t>
            </a:r>
          </a:p>
        </p:txBody>
      </p:sp>
      <p:sp>
        <p:nvSpPr>
          <p:cNvPr id="4" name="Date Placeholder 3"/>
          <p:cNvSpPr>
            <a:spLocks noGrp="1"/>
          </p:cNvSpPr>
          <p:nvPr>
            <p:ph type="dt" sz="half" idx="10"/>
          </p:nvPr>
        </p:nvSpPr>
        <p:spPr/>
        <p:txBody>
          <a:bodyPr/>
          <a:lstStyle>
            <a:lvl1pPr>
              <a:defRPr>
                <a:solidFill>
                  <a:schemeClr val="bg1"/>
                </a:solidFill>
                <a:uFillTx/>
              </a:defRPr>
            </a:lvl1pPr>
          </a:lstStyle>
          <a:p>
            <a:fld id="{CBEDB6FC-AD6B-D04B-9886-FBA5C0D2176A}" type="datetimeFigureOut">
              <a:rPr lang="en-US" smtClean="0"/>
              <a:pPr/>
              <a:t>1/29/18</a:t>
            </a:fld>
            <a:endParaRPr lang="en-US" dirty="0"/>
          </a:p>
        </p:txBody>
      </p:sp>
      <p:sp>
        <p:nvSpPr>
          <p:cNvPr id="5" name="Footer Placeholder 4"/>
          <p:cNvSpPr>
            <a:spLocks noGrp="1"/>
          </p:cNvSpPr>
          <p:nvPr>
            <p:ph type="ftr" sz="quarter" idx="11"/>
          </p:nvPr>
        </p:nvSpPr>
        <p:spPr/>
        <p:txBody>
          <a:bodyPr/>
          <a:lstStyle>
            <a:lvl1pPr>
              <a:defRPr>
                <a:solidFill>
                  <a:schemeClr val="bg1"/>
                </a:solidFill>
                <a:uFillTx/>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uFillTx/>
              </a:defRPr>
            </a:lvl1pPr>
          </a:lstStyle>
          <a:p>
            <a:fld id="{4A0C7E77-65BD-CE4E-8599-E46F6A811671}"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52450" y="320675"/>
            <a:ext cx="10801350" cy="1325563"/>
          </a:xfrm>
          <a:prstGeom prst="rect">
            <a:avLst/>
          </a:prstGeom>
        </p:spPr>
        <p:txBody>
          <a:bodyPr vert="horz" lIns="91440" tIns="45720" rIns="91440" bIns="45720" rtlCol="0" anchor="ctr">
            <a:normAutofit/>
          </a:bodyPr>
          <a:lstStyle/>
          <a:p>
            <a:r>
              <a:rPr lang="en-US">
                <a:uFillTx/>
              </a:rPr>
              <a:t>Click to edit Master title style</a:t>
            </a:r>
            <a:endParaRPr lang="en-US" dirty="0">
              <a:uFillTx/>
            </a:endParaRPr>
          </a:p>
        </p:txBody>
      </p:sp>
      <p:sp>
        <p:nvSpPr>
          <p:cNvPr id="3" name="Text Placeholder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uFillTx/>
                <a:latin typeface="Helvetica Neue" charset="0"/>
                <a:ea typeface="Helvetica Neue" charset="0"/>
                <a:cs typeface="Helvetica Neue" charset="0"/>
              </a:defRPr>
            </a:lvl1pPr>
          </a:lstStyle>
          <a:p>
            <a:fld id="{CBEDB6FC-AD6B-D04B-9886-FBA5C0D2176A}" type="datetimeFigureOut">
              <a:rPr lang="en-US" smtClean="0"/>
              <a:pPr/>
              <a:t>1/29/18</a:t>
            </a:fld>
            <a:endParaRPr lang="en-US" dirty="0"/>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uFillTx/>
                <a:latin typeface="Helvetica Neue" charset="0"/>
                <a:ea typeface="Helvetica Neue" charset="0"/>
                <a:cs typeface="Helvetica Neue" charset="0"/>
              </a:defRPr>
            </a:lvl1pPr>
          </a:lstStyle>
          <a:p>
            <a:endParaRPr lang="en-US" dirty="0"/>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uFillTx/>
                <a:latin typeface="Helvetica Neue" charset="0"/>
                <a:ea typeface="Helvetica Neue" charset="0"/>
                <a:cs typeface="Helvetica Neue" charset="0"/>
              </a:defRPr>
            </a:lvl1pPr>
          </a:lstStyle>
          <a:p>
            <a:fld id="{4A0C7E77-65BD-CE4E-8599-E46F6A811671}" type="slidenum">
              <a:rPr lang="en-US" smtClean="0"/>
              <a:pPr/>
              <a:t>‹#›</a:t>
            </a:fld>
            <a:endParaRPr lang="en-US" dirty="0"/>
          </a:p>
        </p:txBody>
      </p:sp>
    </p:spTree>
    <p:extLst>
      <p:ext uri="{BB962C8B-B14F-4D97-AF65-F5344CB8AC3E}">
        <p14:creationId xmlns:p14="http://schemas.microsoft.com/office/powerpoint/2010/main" val="1469481315"/>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 id="2147483696" r:id="rId13"/>
    <p:sldLayoutId id="2147483697" r:id="rId14"/>
    <p:sldLayoutId id="2147483698" r:id="rId15"/>
    <p:sldLayoutId id="2147483699" r:id="rId16"/>
    <p:sldLayoutId id="2147483700" r:id="rId17"/>
    <p:sldLayoutId id="2147483701" r:id="rId18"/>
    <p:sldLayoutId id="2147483702" r:id="rId19"/>
    <p:sldLayoutId id="2147483703" r:id="rId20"/>
    <p:sldLayoutId id="2147483704" r:id="rId21"/>
  </p:sldLayoutIdLst>
  <p:txStyles>
    <p:titleStyle>
      <a:lvl1pPr algn="l" defTabSz="914377" rtl="0" eaLnBrk="1" latinLnBrk="0" hangingPunct="1">
        <a:lnSpc>
          <a:spcPct val="90000"/>
        </a:lnSpc>
        <a:spcBef>
          <a:spcPct val="0"/>
        </a:spcBef>
        <a:buNone/>
        <a:defRPr sz="4400" kern="1200">
          <a:solidFill>
            <a:schemeClr val="tx1"/>
          </a:solidFill>
          <a:uFillTx/>
          <a:latin typeface="+mj-lt"/>
          <a:ea typeface="Helvetica Neue" charset="0"/>
          <a:cs typeface="Helvetica Neue" charset="0"/>
        </a:defRPr>
      </a:lvl1pPr>
    </p:titleStyle>
    <p:bodyStyle>
      <a:lvl1pPr marL="0" indent="0" algn="l" defTabSz="914377" rtl="0" eaLnBrk="1" latinLnBrk="0" hangingPunct="1">
        <a:lnSpc>
          <a:spcPct val="90000"/>
        </a:lnSpc>
        <a:spcBef>
          <a:spcPts val="2200"/>
        </a:spcBef>
        <a:buFont typeface="Wingdings" charset="2"/>
        <a:buNone/>
        <a:defRPr sz="2800" b="0" i="0" kern="1200">
          <a:solidFill>
            <a:schemeClr val="tx1"/>
          </a:solidFill>
          <a:uFillTx/>
          <a:latin typeface="+mn-lt"/>
          <a:ea typeface="Helvetica Neue Light" charset="0"/>
          <a:cs typeface="Helvetica Neue Light" charset="0"/>
        </a:defRPr>
      </a:lvl1pPr>
      <a:lvl2pPr marL="685783" indent="-228594" algn="l" defTabSz="914377" rtl="0" eaLnBrk="1" latinLnBrk="0" hangingPunct="1">
        <a:lnSpc>
          <a:spcPct val="90000"/>
        </a:lnSpc>
        <a:spcBef>
          <a:spcPts val="500"/>
        </a:spcBef>
        <a:buFont typeface="Wingdings" charset="2"/>
        <a:buChar char="Ø"/>
        <a:defRPr sz="2400" b="0" i="0" kern="1200">
          <a:solidFill>
            <a:schemeClr val="tx1"/>
          </a:solidFill>
          <a:uFillTx/>
          <a:latin typeface="+mn-lt"/>
          <a:ea typeface="Helvetica Neue Light" charset="0"/>
          <a:cs typeface="Helvetica Neue Light" charset="0"/>
        </a:defRPr>
      </a:lvl2pPr>
      <a:lvl3pPr marL="1142971" indent="-228594" algn="l" defTabSz="914377" rtl="0" eaLnBrk="1" latinLnBrk="0" hangingPunct="1">
        <a:lnSpc>
          <a:spcPct val="90000"/>
        </a:lnSpc>
        <a:spcBef>
          <a:spcPts val="500"/>
        </a:spcBef>
        <a:buFont typeface="Wingdings" charset="2"/>
        <a:buChar char="Ø"/>
        <a:defRPr sz="2000" b="0" i="0" kern="1200">
          <a:solidFill>
            <a:schemeClr val="tx1"/>
          </a:solidFill>
          <a:uFillTx/>
          <a:latin typeface="+mn-lt"/>
          <a:ea typeface="Helvetica Neue Light" charset="0"/>
          <a:cs typeface="Helvetica Neue Light" charset="0"/>
        </a:defRPr>
      </a:lvl3pPr>
      <a:lvl4pPr marL="1600160"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4pPr>
      <a:lvl5pPr marL="2057349"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5pPr>
      <a:lvl6pPr marL="2514537"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9pPr>
    </p:bodyStyle>
    <p:otherStyle>
      <a:defPPr>
        <a:defRPr lang="en-US">
          <a:uFillTx/>
        </a:defRPr>
      </a:defPPr>
      <a:lvl1pPr marL="0" algn="l" defTabSz="914377" rtl="0" eaLnBrk="1" latinLnBrk="0" hangingPunct="1">
        <a:defRPr sz="1800" kern="1200">
          <a:solidFill>
            <a:schemeClr val="tx1"/>
          </a:solidFill>
          <a:uFillTx/>
          <a:latin typeface="+mn-lt"/>
          <a:ea typeface="+mn-ea"/>
          <a:cs typeface="+mn-cs"/>
        </a:defRPr>
      </a:lvl1pPr>
      <a:lvl2pPr marL="457189" algn="l" defTabSz="914377" rtl="0" eaLnBrk="1" latinLnBrk="0" hangingPunct="1">
        <a:defRPr sz="1800" kern="1200">
          <a:solidFill>
            <a:schemeClr val="tx1"/>
          </a:solidFill>
          <a:uFillTx/>
          <a:latin typeface="+mn-lt"/>
          <a:ea typeface="+mn-ea"/>
          <a:cs typeface="+mn-cs"/>
        </a:defRPr>
      </a:lvl2pPr>
      <a:lvl3pPr marL="914377" algn="l" defTabSz="914377" rtl="0" eaLnBrk="1" latinLnBrk="0" hangingPunct="1">
        <a:defRPr sz="1800" kern="1200">
          <a:solidFill>
            <a:schemeClr val="tx1"/>
          </a:solidFill>
          <a:uFillTx/>
          <a:latin typeface="+mn-lt"/>
          <a:ea typeface="+mn-ea"/>
          <a:cs typeface="+mn-cs"/>
        </a:defRPr>
      </a:lvl3pPr>
      <a:lvl4pPr marL="1371566" algn="l" defTabSz="914377" rtl="0" eaLnBrk="1" latinLnBrk="0" hangingPunct="1">
        <a:defRPr sz="1800" kern="1200">
          <a:solidFill>
            <a:schemeClr val="tx1"/>
          </a:solidFill>
          <a:uFillTx/>
          <a:latin typeface="+mn-lt"/>
          <a:ea typeface="+mn-ea"/>
          <a:cs typeface="+mn-cs"/>
        </a:defRPr>
      </a:lvl4pPr>
      <a:lvl5pPr marL="1828754" algn="l" defTabSz="914377" rtl="0" eaLnBrk="1" latinLnBrk="0" hangingPunct="1">
        <a:defRPr sz="1800" kern="1200">
          <a:solidFill>
            <a:schemeClr val="tx1"/>
          </a:solidFill>
          <a:uFillTx/>
          <a:latin typeface="+mn-lt"/>
          <a:ea typeface="+mn-ea"/>
          <a:cs typeface="+mn-cs"/>
        </a:defRPr>
      </a:lvl5pPr>
      <a:lvl6pPr marL="2285943" algn="l" defTabSz="914377" rtl="0" eaLnBrk="1" latinLnBrk="0" hangingPunct="1">
        <a:defRPr sz="1800" kern="1200">
          <a:solidFill>
            <a:schemeClr val="tx1"/>
          </a:solidFill>
          <a:uFillTx/>
          <a:latin typeface="+mn-lt"/>
          <a:ea typeface="+mn-ea"/>
          <a:cs typeface="+mn-cs"/>
        </a:defRPr>
      </a:lvl6pPr>
      <a:lvl7pPr marL="2743131" algn="l" defTabSz="914377" rtl="0" eaLnBrk="1" latinLnBrk="0" hangingPunct="1">
        <a:defRPr sz="1800" kern="1200">
          <a:solidFill>
            <a:schemeClr val="tx1"/>
          </a:solidFill>
          <a:uFillTx/>
          <a:latin typeface="+mn-lt"/>
          <a:ea typeface="+mn-ea"/>
          <a:cs typeface="+mn-cs"/>
        </a:defRPr>
      </a:lvl7pPr>
      <a:lvl8pPr marL="3200320" algn="l" defTabSz="914377" rtl="0" eaLnBrk="1" latinLnBrk="0" hangingPunct="1">
        <a:defRPr sz="1800" kern="1200">
          <a:solidFill>
            <a:schemeClr val="tx1"/>
          </a:solidFill>
          <a:uFillTx/>
          <a:latin typeface="+mn-lt"/>
          <a:ea typeface="+mn-ea"/>
          <a:cs typeface="+mn-cs"/>
        </a:defRPr>
      </a:lvl8pPr>
      <a:lvl9pPr marL="3657509" algn="l" defTabSz="914377" rtl="0" eaLnBrk="1" latinLnBrk="0" hangingPunct="1">
        <a:defRPr sz="1800" kern="1200">
          <a:solidFill>
            <a:schemeClr val="tx1"/>
          </a:solidFill>
          <a:uFillTx/>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hyperlink" Target="mailto:jegonzal@cs.berkeley.edu" TargetMode="External"/><Relationship Id="rId1" Type="http://schemas.openxmlformats.org/officeDocument/2006/relationships/slideLayout" Target="../slideLayouts/slideLayout1.xml"/><Relationship Id="rId5" Type="http://schemas.openxmlformats.org/officeDocument/2006/relationships/image" Target="../media/image3.tiff"/><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3.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anson.ucdavis.edu/courses/"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14.xml"/><Relationship Id="rId4" Type="http://schemas.openxmlformats.org/officeDocument/2006/relationships/image" Target="../media/image6.tiff"/></Relationships>
</file>

<file path=ppt/slides/_rels/slide6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3.emf"/><Relationship Id="rId4" Type="http://schemas.openxmlformats.org/officeDocument/2006/relationships/image" Target="../media/image22.emf"/></Relationships>
</file>

<file path=ppt/slides/_rels/slide7.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14.xml"/><Relationship Id="rId4" Type="http://schemas.openxmlformats.org/officeDocument/2006/relationships/image" Target="../media/image7.tiff"/></Relationships>
</file>

<file path=ppt/slides/_rels/slide7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24.tiff"/><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717196" y="18601"/>
            <a:ext cx="10764822" cy="4076701"/>
          </a:xfrm>
        </p:spPr>
        <p:txBody>
          <a:bodyPr anchor="ctr">
            <a:normAutofit/>
          </a:bodyPr>
          <a:lstStyle/>
          <a:p>
            <a:pPr algn="l"/>
            <a:r>
              <a:rPr lang="en-US" b="1" dirty="0">
                <a:uFillTx/>
              </a:rPr>
              <a:t>Data 100</a:t>
            </a:r>
            <a:br>
              <a:rPr lang="en-US" b="1" dirty="0">
                <a:uFillTx/>
              </a:rPr>
            </a:br>
            <a:r>
              <a:rPr lang="en-US" sz="5400" i="1" dirty="0">
                <a:uFillTx/>
              </a:rPr>
              <a:t>Lecture 5: Data Cleaning &amp;</a:t>
            </a:r>
            <a:br>
              <a:rPr lang="en-US" sz="5400" i="1" dirty="0">
                <a:uFillTx/>
              </a:rPr>
            </a:br>
            <a:r>
              <a:rPr lang="en-US" sz="5400" i="1" dirty="0"/>
              <a:t>Exploratory Data Analysis</a:t>
            </a:r>
            <a:endParaRPr lang="en-US" sz="5400" i="1" dirty="0">
              <a:uFillTx/>
            </a:endParaRPr>
          </a:p>
        </p:txBody>
      </p:sp>
      <p:sp>
        <p:nvSpPr>
          <p:cNvPr id="5" name="Subtitle 4"/>
          <p:cNvSpPr>
            <a:spLocks noGrp="1"/>
          </p:cNvSpPr>
          <p:nvPr>
            <p:ph type="subTitle" idx="1"/>
          </p:nvPr>
        </p:nvSpPr>
        <p:spPr>
          <a:xfrm>
            <a:off x="832236" y="4001722"/>
            <a:ext cx="8338783" cy="2370181"/>
          </a:xfrm>
        </p:spPr>
        <p:txBody>
          <a:bodyPr>
            <a:noAutofit/>
          </a:bodyPr>
          <a:lstStyle/>
          <a:p>
            <a:pPr algn="l">
              <a:lnSpc>
                <a:spcPct val="150000"/>
              </a:lnSpc>
              <a:spcBef>
                <a:spcPts val="0"/>
              </a:spcBef>
            </a:pPr>
            <a:r>
              <a:rPr lang="en-US" sz="1600" dirty="0">
                <a:uFillTx/>
              </a:rPr>
              <a:t>Slides by:</a:t>
            </a:r>
          </a:p>
          <a:p>
            <a:pPr algn="l">
              <a:lnSpc>
                <a:spcPct val="150000"/>
              </a:lnSpc>
              <a:spcBef>
                <a:spcPts val="0"/>
              </a:spcBef>
            </a:pPr>
            <a:r>
              <a:rPr lang="en-US" sz="1600" b="1" dirty="0"/>
              <a:t>Joseph E. Gonzalez, </a:t>
            </a:r>
            <a:r>
              <a:rPr lang="en-US" sz="1600" b="1" dirty="0">
                <a:uFillTx/>
              </a:rPr>
              <a:t>Deb Nolan, &amp; Joe </a:t>
            </a:r>
            <a:r>
              <a:rPr lang="en-US" sz="1600" b="1" dirty="0" err="1">
                <a:uFillTx/>
              </a:rPr>
              <a:t>Hellerstein</a:t>
            </a:r>
            <a:endParaRPr lang="en-US" sz="1600" b="1" dirty="0"/>
          </a:p>
          <a:p>
            <a:pPr algn="l">
              <a:lnSpc>
                <a:spcPct val="150000"/>
              </a:lnSpc>
              <a:spcBef>
                <a:spcPts val="0"/>
              </a:spcBef>
            </a:pPr>
            <a:r>
              <a:rPr lang="en-US" sz="1600" dirty="0">
                <a:hlinkClick r:id="rId2"/>
              </a:rPr>
              <a:t>jegonzal@berkeley.edu</a:t>
            </a:r>
          </a:p>
          <a:p>
            <a:pPr algn="l">
              <a:lnSpc>
                <a:spcPct val="150000"/>
              </a:lnSpc>
              <a:spcBef>
                <a:spcPts val="0"/>
              </a:spcBef>
            </a:pPr>
            <a:r>
              <a:rPr lang="en-US" sz="1600" dirty="0">
                <a:hlinkClick r:id="rId2"/>
              </a:rPr>
              <a:t>deborah_nolan</a:t>
            </a:r>
            <a:r>
              <a:rPr lang="en-US" sz="1600" dirty="0">
                <a:uFillTx/>
                <a:hlinkClick r:id="rId2"/>
              </a:rPr>
              <a:t>@berkeley.edu</a:t>
            </a:r>
          </a:p>
          <a:p>
            <a:pPr algn="l">
              <a:lnSpc>
                <a:spcPct val="150000"/>
              </a:lnSpc>
              <a:spcBef>
                <a:spcPts val="0"/>
              </a:spcBef>
            </a:pPr>
            <a:r>
              <a:rPr lang="en-US" sz="1600" dirty="0">
                <a:hlinkClick r:id="rId2"/>
              </a:rPr>
              <a:t>hellerstein@berkeley.edu</a:t>
            </a:r>
          </a:p>
          <a:p>
            <a:pPr algn="l">
              <a:lnSpc>
                <a:spcPct val="150000"/>
              </a:lnSpc>
              <a:spcBef>
                <a:spcPts val="0"/>
              </a:spcBef>
            </a:pPr>
            <a:endParaRPr lang="en-US" sz="1600" dirty="0">
              <a:uFillTx/>
              <a:hlinkClick r:id="rId2"/>
            </a:endParaRPr>
          </a:p>
          <a:p>
            <a:pPr algn="l">
              <a:lnSpc>
                <a:spcPct val="150000"/>
              </a:lnSpc>
              <a:spcBef>
                <a:spcPts val="0"/>
              </a:spcBef>
            </a:pPr>
            <a:endParaRPr lang="en-US" sz="1600" dirty="0">
              <a:uFillTx/>
            </a:endParaRPr>
          </a:p>
        </p:txBody>
      </p:sp>
      <p:cxnSp>
        <p:nvCxnSpPr>
          <p:cNvPr id="17" name="Straight Arrow Connector 16"/>
          <p:cNvCxnSpPr/>
          <p:nvPr/>
        </p:nvCxnSpPr>
        <p:spPr>
          <a:xfrm>
            <a:off x="9872462" y="4305556"/>
            <a:ext cx="829309"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6" name="Straight Arrow Connector 25"/>
          <p:cNvCxnSpPr/>
          <p:nvPr/>
        </p:nvCxnSpPr>
        <p:spPr>
          <a:xfrm>
            <a:off x="11297141" y="4831542"/>
            <a:ext cx="0" cy="829309"/>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p:cNvCxnSpPr/>
          <p:nvPr/>
        </p:nvCxnSpPr>
        <p:spPr>
          <a:xfrm flipH="1">
            <a:off x="9811502" y="6186102"/>
            <a:ext cx="829309"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p:cNvCxnSpPr/>
          <p:nvPr/>
        </p:nvCxnSpPr>
        <p:spPr>
          <a:xfrm flipV="1">
            <a:off x="9219270" y="4831542"/>
            <a:ext cx="0" cy="829309"/>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sp>
        <p:nvSpPr>
          <p:cNvPr id="29" name="TextBox 28"/>
          <p:cNvSpPr txBox="1"/>
          <p:nvPr/>
        </p:nvSpPr>
        <p:spPr>
          <a:xfrm>
            <a:off x="8921752" y="3759277"/>
            <a:ext cx="595035" cy="1200329"/>
          </a:xfrm>
          <a:prstGeom prst="rect">
            <a:avLst/>
          </a:prstGeom>
          <a:noFill/>
        </p:spPr>
        <p:txBody>
          <a:bodyPr wrap="none" rtlCol="0">
            <a:spAutoFit/>
          </a:bodyPr>
          <a:lstStyle/>
          <a:p>
            <a:r>
              <a:rPr lang="en-US" sz="7200" dirty="0">
                <a:latin typeface="Times" charset="0"/>
                <a:ea typeface="Times" charset="0"/>
                <a:cs typeface="Times" charset="0"/>
              </a:rPr>
              <a:t>?</a:t>
            </a:r>
          </a:p>
        </p:txBody>
      </p:sp>
      <p:pic>
        <p:nvPicPr>
          <p:cNvPr id="30" name="Picture 29"/>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0787582" y="5910873"/>
            <a:ext cx="1019117" cy="703474"/>
          </a:xfrm>
          <a:prstGeom prst="rect">
            <a:avLst/>
          </a:prstGeom>
        </p:spPr>
      </p:pic>
      <p:pic>
        <p:nvPicPr>
          <p:cNvPr id="31" name="Picture 30"/>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8846338" y="5758210"/>
            <a:ext cx="745864" cy="737142"/>
          </a:xfrm>
          <a:prstGeom prst="rect">
            <a:avLst/>
          </a:prstGeom>
        </p:spPr>
      </p:pic>
      <p:pic>
        <p:nvPicPr>
          <p:cNvPr id="16" name="Picture 15"/>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0879582" y="3876294"/>
            <a:ext cx="749289" cy="830237"/>
          </a:xfrm>
          <a:prstGeom prst="rect">
            <a:avLst/>
          </a:prstGeom>
        </p:spPr>
      </p:pic>
    </p:spTree>
    <p:extLst>
      <p:ext uri="{BB962C8B-B14F-4D97-AF65-F5344CB8AC3E}">
        <p14:creationId xmlns:p14="http://schemas.microsoft.com/office/powerpoint/2010/main" val="15781554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4-10-29 at 7.02.51 PM.png">
            <a:extLst>
              <a:ext uri="{FF2B5EF4-FFF2-40B4-BE49-F238E27FC236}">
                <a16:creationId xmlns:a16="http://schemas.microsoft.com/office/drawing/2014/main" id="{E4DEF1BA-7333-0140-A459-034EE67CEC3F}"/>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779113" y="3030970"/>
            <a:ext cx="10574687" cy="3827030"/>
          </a:xfrm>
          <a:prstGeom prst="rect">
            <a:avLst/>
          </a:prstGeom>
        </p:spPr>
      </p:pic>
      <p:sp>
        <p:nvSpPr>
          <p:cNvPr id="3" name="Content Placeholder 2"/>
          <p:cNvSpPr>
            <a:spLocks noGrp="1"/>
          </p:cNvSpPr>
          <p:nvPr>
            <p:ph idx="1"/>
          </p:nvPr>
        </p:nvSpPr>
        <p:spPr>
          <a:xfrm>
            <a:off x="838200" y="-992003"/>
            <a:ext cx="10515600" cy="4351339"/>
          </a:xfrm>
        </p:spPr>
        <p:txBody>
          <a:bodyPr/>
          <a:lstStyle/>
          <a:p>
            <a:r>
              <a:rPr lang="en-US" dirty="0"/>
              <a:t>The process of transforming raw data to facilitate subsequent analysis</a:t>
            </a:r>
          </a:p>
          <a:p>
            <a:r>
              <a:rPr lang="en-US" dirty="0"/>
              <a:t>Data cleaning often addresses</a:t>
            </a:r>
          </a:p>
          <a:p>
            <a:pPr lvl="1"/>
            <a:r>
              <a:rPr lang="en-US" dirty="0"/>
              <a:t>structure / formatting</a:t>
            </a:r>
          </a:p>
          <a:p>
            <a:pPr lvl="1"/>
            <a:r>
              <a:rPr lang="en-US" dirty="0"/>
              <a:t>missing or corrupted values</a:t>
            </a:r>
          </a:p>
          <a:p>
            <a:pPr lvl="1"/>
            <a:r>
              <a:rPr lang="en-US" dirty="0"/>
              <a:t>unit conversion</a:t>
            </a:r>
          </a:p>
          <a:p>
            <a:pPr lvl="1"/>
            <a:r>
              <a:rPr lang="en-US" dirty="0"/>
              <a:t>encoding text as numbers</a:t>
            </a:r>
          </a:p>
          <a:p>
            <a:pPr lvl="1"/>
            <a:r>
              <a:rPr lang="en-US" dirty="0"/>
              <a:t>… </a:t>
            </a:r>
          </a:p>
          <a:p>
            <a:r>
              <a:rPr lang="en-US" dirty="0"/>
              <a:t>Sadly data cleaning is a big part of data science…</a:t>
            </a:r>
          </a:p>
        </p:txBody>
      </p:sp>
      <p:sp>
        <p:nvSpPr>
          <p:cNvPr id="5" name="TextBox 4"/>
          <p:cNvSpPr txBox="1"/>
          <p:nvPr/>
        </p:nvSpPr>
        <p:spPr>
          <a:xfrm>
            <a:off x="507125" y="-2237992"/>
            <a:ext cx="6240517" cy="1015663"/>
          </a:xfrm>
          <a:prstGeom prst="rect">
            <a:avLst/>
          </a:prstGeom>
          <a:noFill/>
        </p:spPr>
        <p:txBody>
          <a:bodyPr wrap="square" rtlCol="0">
            <a:spAutoFit/>
          </a:bodyPr>
          <a:lstStyle/>
          <a:p>
            <a:pPr algn="ctr"/>
            <a:r>
              <a:rPr lang="en-US" sz="6000"/>
              <a:t>Data Cleaning</a:t>
            </a:r>
            <a:endParaRPr lang="en-US" sz="6000" dirty="0"/>
          </a:p>
        </p:txBody>
      </p:sp>
    </p:spTree>
    <p:extLst>
      <p:ext uri="{BB962C8B-B14F-4D97-AF65-F5344CB8AC3E}">
        <p14:creationId xmlns:p14="http://schemas.microsoft.com/office/powerpoint/2010/main" val="178684569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423858" y="2751514"/>
            <a:ext cx="2621108" cy="1323439"/>
          </a:xfrm>
          <a:prstGeom prst="rect">
            <a:avLst/>
          </a:prstGeom>
          <a:noFill/>
        </p:spPr>
        <p:txBody>
          <a:bodyPr wrap="square" rtlCol="0">
            <a:spAutoFit/>
          </a:bodyPr>
          <a:lstStyle/>
          <a:p>
            <a:pPr algn="ctr"/>
            <a:r>
              <a:rPr lang="en-US" sz="4000"/>
              <a:t>Data Cleaning</a:t>
            </a:r>
            <a:endParaRPr lang="en-US" sz="4000" dirty="0"/>
          </a:p>
        </p:txBody>
      </p:sp>
      <p:sp>
        <p:nvSpPr>
          <p:cNvPr id="7" name="Curved Down Arrow 6"/>
          <p:cNvSpPr/>
          <p:nvPr/>
        </p:nvSpPr>
        <p:spPr>
          <a:xfrm>
            <a:off x="3601475" y="849443"/>
            <a:ext cx="4374800" cy="1499016"/>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urved Down Arrow 7"/>
          <p:cNvSpPr/>
          <p:nvPr/>
        </p:nvSpPr>
        <p:spPr>
          <a:xfrm rot="10800000">
            <a:off x="3601475" y="4509541"/>
            <a:ext cx="4374800" cy="1499016"/>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extBox 1"/>
          <p:cNvSpPr txBox="1"/>
          <p:nvPr/>
        </p:nvSpPr>
        <p:spPr>
          <a:xfrm>
            <a:off x="7976275" y="6457136"/>
            <a:ext cx="4113627" cy="369332"/>
          </a:xfrm>
          <a:prstGeom prst="rect">
            <a:avLst/>
          </a:prstGeom>
        </p:spPr>
        <p:txBody>
          <a:bodyPr wrap="none" rtlCol="0">
            <a:spAutoFit/>
          </a:bodyPr>
          <a:lstStyle/>
          <a:p>
            <a:r>
              <a:rPr lang="mr-IN"/>
              <a:t>…</a:t>
            </a:r>
            <a:r>
              <a:rPr lang="en-US" dirty="0"/>
              <a:t> the infinite loop of data science.</a:t>
            </a:r>
          </a:p>
        </p:txBody>
      </p:sp>
      <p:sp>
        <p:nvSpPr>
          <p:cNvPr id="9" name="TextBox 8">
            <a:extLst>
              <a:ext uri="{FF2B5EF4-FFF2-40B4-BE49-F238E27FC236}">
                <a16:creationId xmlns:a16="http://schemas.microsoft.com/office/drawing/2014/main" id="{24B8632A-B74A-5345-9AD1-03A064CABCD6}"/>
              </a:ext>
            </a:extLst>
          </p:cNvPr>
          <p:cNvSpPr txBox="1"/>
          <p:nvPr/>
        </p:nvSpPr>
        <p:spPr>
          <a:xfrm>
            <a:off x="5225143" y="2737524"/>
            <a:ext cx="5052285" cy="1323439"/>
          </a:xfrm>
          <a:prstGeom prst="rect">
            <a:avLst/>
          </a:prstGeom>
          <a:noFill/>
        </p:spPr>
        <p:txBody>
          <a:bodyPr wrap="square" rtlCol="0">
            <a:spAutoFit/>
          </a:bodyPr>
          <a:lstStyle/>
          <a:p>
            <a:pPr algn="ctr"/>
            <a:r>
              <a:rPr lang="en-US" sz="4000" dirty="0"/>
              <a:t>Exploratory Data Analysis</a:t>
            </a:r>
          </a:p>
        </p:txBody>
      </p:sp>
    </p:spTree>
    <p:extLst>
      <p:ext uri="{BB962C8B-B14F-4D97-AF65-F5344CB8AC3E}">
        <p14:creationId xmlns:p14="http://schemas.microsoft.com/office/powerpoint/2010/main" val="376971210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77622" y="2309000"/>
            <a:ext cx="12326007" cy="4401603"/>
          </a:xfrm>
        </p:spPr>
        <p:txBody>
          <a:bodyPr>
            <a:normAutofit/>
          </a:bodyPr>
          <a:lstStyle/>
          <a:p>
            <a:pPr marL="0" indent="0">
              <a:buNone/>
            </a:pPr>
            <a:r>
              <a:rPr lang="en-US" dirty="0"/>
              <a:t>The process of </a:t>
            </a:r>
            <a:r>
              <a:rPr lang="en-US" b="1" dirty="0"/>
              <a:t>transforming</a:t>
            </a:r>
            <a:r>
              <a:rPr lang="en-US" dirty="0"/>
              <a:t>, </a:t>
            </a:r>
            <a:r>
              <a:rPr lang="en-US" b="1" dirty="0"/>
              <a:t>visualizing</a:t>
            </a:r>
            <a:r>
              <a:rPr lang="en-US" dirty="0"/>
              <a:t>, and </a:t>
            </a:r>
            <a:r>
              <a:rPr lang="en-US" b="1" dirty="0"/>
              <a:t>summarizing</a:t>
            </a:r>
            <a:r>
              <a:rPr lang="en-US" dirty="0"/>
              <a:t> data to:</a:t>
            </a:r>
          </a:p>
          <a:p>
            <a:pPr lvl="1"/>
            <a:endParaRPr lang="en-US" dirty="0"/>
          </a:p>
          <a:p>
            <a:pPr lvl="1"/>
            <a:r>
              <a:rPr lang="en-US" dirty="0"/>
              <a:t>Build/confirm understanding of the data and its provenance</a:t>
            </a:r>
          </a:p>
          <a:p>
            <a:pPr lvl="1"/>
            <a:r>
              <a:rPr lang="en-US" dirty="0"/>
              <a:t>Identify and address potential issues in the data</a:t>
            </a:r>
          </a:p>
          <a:p>
            <a:pPr lvl="1"/>
            <a:r>
              <a:rPr lang="en-US" dirty="0"/>
              <a:t>Inform the subsequent analysis</a:t>
            </a:r>
          </a:p>
          <a:p>
            <a:pPr lvl="1"/>
            <a:r>
              <a:rPr lang="en-US" dirty="0"/>
              <a:t>discover </a:t>
            </a:r>
            <a:r>
              <a:rPr lang="en-US" i="1" dirty="0"/>
              <a:t>potential</a:t>
            </a:r>
            <a:r>
              <a:rPr lang="en-US" dirty="0"/>
              <a:t> hypothesis </a:t>
            </a:r>
            <a:r>
              <a:rPr lang="mr-IN" dirty="0"/>
              <a:t>…</a:t>
            </a:r>
            <a:r>
              <a:rPr lang="en-US" dirty="0"/>
              <a:t> (be careful)</a:t>
            </a:r>
            <a:endParaRPr lang="en-US" b="1" dirty="0"/>
          </a:p>
          <a:p>
            <a:r>
              <a:rPr lang="en-US" b="1" dirty="0"/>
              <a:t>EDA is an open ended analysis</a:t>
            </a:r>
          </a:p>
          <a:p>
            <a:pPr lvl="1"/>
            <a:r>
              <a:rPr lang="en-US" dirty="0"/>
              <a:t>Be willing to find something surprising</a:t>
            </a:r>
          </a:p>
        </p:txBody>
      </p:sp>
      <p:sp>
        <p:nvSpPr>
          <p:cNvPr id="5" name="TextBox 4"/>
          <p:cNvSpPr txBox="1"/>
          <p:nvPr/>
        </p:nvSpPr>
        <p:spPr>
          <a:xfrm>
            <a:off x="110359" y="437634"/>
            <a:ext cx="9758855" cy="923330"/>
          </a:xfrm>
          <a:prstGeom prst="rect">
            <a:avLst/>
          </a:prstGeom>
          <a:noFill/>
        </p:spPr>
        <p:txBody>
          <a:bodyPr wrap="square" rtlCol="0">
            <a:spAutoFit/>
          </a:bodyPr>
          <a:lstStyle/>
          <a:p>
            <a:pPr algn="ctr"/>
            <a:r>
              <a:rPr lang="en-US" sz="5400" dirty="0"/>
              <a:t>Exploratory Data Analysis</a:t>
            </a:r>
          </a:p>
        </p:txBody>
      </p:sp>
      <p:sp>
        <p:nvSpPr>
          <p:cNvPr id="6" name="TextBox 5"/>
          <p:cNvSpPr txBox="1"/>
          <p:nvPr/>
        </p:nvSpPr>
        <p:spPr>
          <a:xfrm>
            <a:off x="9459311" y="716132"/>
            <a:ext cx="1317990" cy="584775"/>
          </a:xfrm>
          <a:prstGeom prst="rect">
            <a:avLst/>
          </a:prstGeom>
        </p:spPr>
        <p:txBody>
          <a:bodyPr wrap="none" rtlCol="0">
            <a:spAutoFit/>
          </a:bodyPr>
          <a:lstStyle/>
          <a:p>
            <a:r>
              <a:rPr lang="en-US" sz="3200" dirty="0"/>
              <a:t>(EDA)</a:t>
            </a:r>
          </a:p>
        </p:txBody>
      </p:sp>
      <p:sp>
        <p:nvSpPr>
          <p:cNvPr id="7" name="TextBox 6"/>
          <p:cNvSpPr txBox="1"/>
          <p:nvPr/>
        </p:nvSpPr>
        <p:spPr>
          <a:xfrm>
            <a:off x="3216167" y="1573372"/>
            <a:ext cx="4982454" cy="523220"/>
          </a:xfrm>
          <a:prstGeom prst="rect">
            <a:avLst/>
          </a:prstGeom>
        </p:spPr>
        <p:txBody>
          <a:bodyPr wrap="none" rtlCol="0">
            <a:spAutoFit/>
          </a:bodyPr>
          <a:lstStyle/>
          <a:p>
            <a:r>
              <a:rPr lang="en-US" sz="2800" i="1" dirty="0"/>
              <a:t>“Getting to know </a:t>
            </a:r>
            <a:r>
              <a:rPr lang="en-US" sz="2800" i="1"/>
              <a:t>the data”</a:t>
            </a:r>
          </a:p>
        </p:txBody>
      </p:sp>
    </p:spTree>
    <p:extLst>
      <p:ext uri="{BB962C8B-B14F-4D97-AF65-F5344CB8AC3E}">
        <p14:creationId xmlns:p14="http://schemas.microsoft.com/office/powerpoint/2010/main" val="144741510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pic>
        <p:nvPicPr>
          <p:cNvPr id="472" name="Shape 472"/>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0" y="-1"/>
            <a:ext cx="12229999" cy="7984273"/>
          </a:xfrm>
          <a:prstGeom prst="rect">
            <a:avLst/>
          </a:prstGeom>
          <a:noFill/>
          <a:ln>
            <a:noFill/>
          </a:ln>
        </p:spPr>
      </p:pic>
      <p:sp>
        <p:nvSpPr>
          <p:cNvPr id="473" name="Shape 473"/>
          <p:cNvSpPr txBox="1"/>
          <p:nvPr/>
        </p:nvSpPr>
        <p:spPr>
          <a:xfrm>
            <a:off x="7092176" y="5754030"/>
            <a:ext cx="5099824" cy="880946"/>
          </a:xfrm>
          <a:prstGeom prst="rect">
            <a:avLst/>
          </a:prstGeom>
          <a:solidFill>
            <a:schemeClr val="tx1">
              <a:alpha val="75000"/>
            </a:schemeClr>
          </a:solidFill>
          <a:ln>
            <a:noFill/>
          </a:ln>
          <a:effectLst>
            <a:softEdge rad="0"/>
          </a:effectLst>
        </p:spPr>
        <p:txBody>
          <a:bodyPr lIns="0" tIns="0" rIns="274320" bIns="0" anchor="ctr" anchorCtr="0">
            <a:noAutofit/>
          </a:bodyPr>
          <a:lstStyle/>
          <a:p>
            <a:pPr marL="39687" indent="-1587" algn="r">
              <a:buClr>
                <a:schemeClr val="dk1"/>
              </a:buClr>
              <a:buSzPct val="25000"/>
            </a:pPr>
            <a:r>
              <a:rPr lang="en-US" dirty="0">
                <a:solidFill>
                  <a:schemeClr val="bg1"/>
                </a:solidFill>
                <a:latin typeface="News Gothic MT" charset="0"/>
                <a:ea typeface="News Gothic MT" charset="0"/>
                <a:cs typeface="News Gothic MT" charset="0"/>
                <a:sym typeface="Arial"/>
              </a:rPr>
              <a:t>Data Analysis &amp; Statistics, Tukey 1965</a:t>
            </a:r>
          </a:p>
          <a:p>
            <a:pPr marL="39687" indent="-1587" algn="r">
              <a:buClr>
                <a:schemeClr val="dk1"/>
              </a:buClr>
              <a:buSzPct val="25000"/>
            </a:pPr>
            <a:r>
              <a:rPr lang="en-US" dirty="0">
                <a:solidFill>
                  <a:schemeClr val="bg1"/>
                </a:solidFill>
                <a:latin typeface="News Gothic MT" charset="0"/>
                <a:ea typeface="News Gothic MT" charset="0"/>
                <a:cs typeface="News Gothic MT" charset="0"/>
                <a:sym typeface="Arial"/>
              </a:rPr>
              <a:t>Image from LIFE Magazine</a:t>
            </a:r>
          </a:p>
        </p:txBody>
      </p:sp>
      <p:sp>
        <p:nvSpPr>
          <p:cNvPr id="5" name="Shape 473"/>
          <p:cNvSpPr txBox="1"/>
          <p:nvPr/>
        </p:nvSpPr>
        <p:spPr>
          <a:xfrm>
            <a:off x="5812971" y="462232"/>
            <a:ext cx="6379029" cy="4795567"/>
          </a:xfrm>
          <a:prstGeom prst="rect">
            <a:avLst/>
          </a:prstGeom>
          <a:solidFill>
            <a:schemeClr val="tx1">
              <a:alpha val="85000"/>
            </a:schemeClr>
          </a:solidFill>
          <a:ln>
            <a:noFill/>
          </a:ln>
          <a:effectLst>
            <a:softEdge rad="0"/>
          </a:effectLst>
        </p:spPr>
        <p:txBody>
          <a:bodyPr lIns="182880" tIns="0" rIns="274320" bIns="0" anchor="ctr" anchorCtr="0">
            <a:noAutofit/>
          </a:bodyPr>
          <a:lstStyle/>
          <a:p>
            <a:pPr marL="39687" indent="-1587">
              <a:buClr>
                <a:schemeClr val="dk1"/>
              </a:buClr>
              <a:buSzPct val="25000"/>
            </a:pPr>
            <a:r>
              <a:rPr lang="en-US" sz="3600" dirty="0">
                <a:solidFill>
                  <a:schemeClr val="bg1"/>
                </a:solidFill>
                <a:latin typeface="Century Gothic" charset="0"/>
                <a:ea typeface="Century Gothic" charset="0"/>
                <a:cs typeface="Century Gothic" charset="0"/>
                <a:sym typeface="Arial"/>
              </a:rPr>
              <a:t>John Tukey</a:t>
            </a:r>
            <a:endParaRPr lang="en-US" dirty="0">
              <a:solidFill>
                <a:schemeClr val="bg1"/>
              </a:solidFill>
              <a:latin typeface="Century Gothic" charset="0"/>
              <a:ea typeface="Century Gothic" charset="0"/>
              <a:cs typeface="Century Gothic" charset="0"/>
              <a:sym typeface="Arial"/>
            </a:endParaRPr>
          </a:p>
          <a:p>
            <a:pPr marL="39687" indent="-1587">
              <a:buClr>
                <a:schemeClr val="dk1"/>
              </a:buClr>
              <a:buSzPct val="25000"/>
            </a:pPr>
            <a:r>
              <a:rPr lang="en-US" sz="2400" dirty="0">
                <a:solidFill>
                  <a:schemeClr val="bg1"/>
                </a:solidFill>
                <a:latin typeface="Century Gothic" charset="0"/>
                <a:ea typeface="Century Gothic" charset="0"/>
                <a:cs typeface="Century Gothic" charset="0"/>
                <a:sym typeface="Arial"/>
              </a:rPr>
              <a:t>Princeton Mathematician &amp; Statistician</a:t>
            </a:r>
            <a:endParaRPr lang="en-US" sz="2400" i="1" dirty="0">
              <a:solidFill>
                <a:schemeClr val="bg1"/>
              </a:solidFill>
              <a:latin typeface="Century Gothic" charset="0"/>
              <a:ea typeface="Century Gothic" charset="0"/>
              <a:cs typeface="Century Gothic" charset="0"/>
              <a:sym typeface="Arial"/>
            </a:endParaRPr>
          </a:p>
          <a:p>
            <a:pPr marL="39687" indent="-1587">
              <a:buClr>
                <a:schemeClr val="dk1"/>
              </a:buClr>
              <a:buSzPct val="25000"/>
            </a:pPr>
            <a:endParaRPr lang="en-US" sz="2800" i="1" dirty="0">
              <a:solidFill>
                <a:schemeClr val="bg1"/>
              </a:solidFill>
              <a:latin typeface="Century Gothic" charset="0"/>
              <a:ea typeface="Century Gothic" charset="0"/>
              <a:cs typeface="Century Gothic" charset="0"/>
              <a:sym typeface="Arial"/>
            </a:endParaRPr>
          </a:p>
          <a:p>
            <a:pPr marL="39687" indent="-1587">
              <a:buClr>
                <a:schemeClr val="dk1"/>
              </a:buClr>
              <a:buSzPct val="25000"/>
            </a:pPr>
            <a:r>
              <a:rPr lang="en-US" sz="2800" i="1" dirty="0">
                <a:solidFill>
                  <a:schemeClr val="bg1"/>
                </a:solidFill>
                <a:latin typeface="Century Gothic" charset="0"/>
                <a:ea typeface="Century Gothic" charset="0"/>
                <a:cs typeface="Century Gothic" charset="0"/>
                <a:sym typeface="Arial"/>
              </a:rPr>
              <a:t>Introduced </a:t>
            </a:r>
          </a:p>
          <a:p>
            <a:pPr marL="552450" indent="-514350">
              <a:buClr>
                <a:schemeClr val="bg1"/>
              </a:buClr>
              <a:buSzPct val="100000"/>
              <a:buFont typeface="Wingdings" charset="2"/>
              <a:buChar char="Ø"/>
            </a:pPr>
            <a:r>
              <a:rPr lang="en-US" sz="2800" i="1" dirty="0">
                <a:solidFill>
                  <a:schemeClr val="bg1"/>
                </a:solidFill>
                <a:latin typeface="Century Gothic" charset="0"/>
                <a:ea typeface="Century Gothic" charset="0"/>
                <a:cs typeface="Century Gothic" charset="0"/>
                <a:sym typeface="Arial"/>
              </a:rPr>
              <a:t>Fast Fourier Transform</a:t>
            </a:r>
          </a:p>
          <a:p>
            <a:pPr marL="552450" indent="-514350">
              <a:buClr>
                <a:schemeClr val="bg1"/>
              </a:buClr>
              <a:buSzPct val="100000"/>
              <a:buFont typeface="Wingdings" charset="2"/>
              <a:buChar char="Ø"/>
            </a:pPr>
            <a:r>
              <a:rPr lang="en-US" sz="2800" i="1" dirty="0">
                <a:solidFill>
                  <a:schemeClr val="bg1"/>
                </a:solidFill>
                <a:latin typeface="Century Gothic" charset="0"/>
                <a:ea typeface="Century Gothic" charset="0"/>
                <a:cs typeface="Century Gothic" charset="0"/>
                <a:sym typeface="Arial"/>
              </a:rPr>
              <a:t>“Bit” : </a:t>
            </a:r>
            <a:r>
              <a:rPr lang="en-US" sz="2800" i="1" u="sng" dirty="0">
                <a:solidFill>
                  <a:schemeClr val="bg1"/>
                </a:solidFill>
                <a:latin typeface="Century Gothic" charset="0"/>
                <a:ea typeface="Century Gothic" charset="0"/>
                <a:cs typeface="Century Gothic" charset="0"/>
                <a:sym typeface="Arial"/>
              </a:rPr>
              <a:t>bi</a:t>
            </a:r>
            <a:r>
              <a:rPr lang="en-US" sz="2800" i="1" dirty="0">
                <a:solidFill>
                  <a:schemeClr val="bg1"/>
                </a:solidFill>
                <a:latin typeface="Century Gothic" charset="0"/>
                <a:ea typeface="Century Gothic" charset="0"/>
                <a:cs typeface="Century Gothic" charset="0"/>
                <a:sym typeface="Arial"/>
              </a:rPr>
              <a:t>nary dig</a:t>
            </a:r>
            <a:r>
              <a:rPr lang="en-US" sz="2800" i="1" u="sng" dirty="0">
                <a:solidFill>
                  <a:schemeClr val="bg1"/>
                </a:solidFill>
                <a:latin typeface="Century Gothic" charset="0"/>
                <a:ea typeface="Century Gothic" charset="0"/>
                <a:cs typeface="Century Gothic" charset="0"/>
                <a:sym typeface="Arial"/>
              </a:rPr>
              <a:t>it</a:t>
            </a:r>
          </a:p>
          <a:p>
            <a:pPr marL="552450" indent="-514350">
              <a:buClr>
                <a:schemeClr val="bg1"/>
              </a:buClr>
              <a:buSzPct val="100000"/>
              <a:buFont typeface="Wingdings" charset="2"/>
              <a:buChar char="Ø"/>
            </a:pPr>
            <a:r>
              <a:rPr lang="en-US" sz="2800" b="1" i="1" dirty="0">
                <a:solidFill>
                  <a:schemeClr val="bg1"/>
                </a:solidFill>
                <a:latin typeface="Century Gothic" charset="0"/>
                <a:ea typeface="Century Gothic" charset="0"/>
                <a:cs typeface="Century Gothic" charset="0"/>
                <a:sym typeface="Arial"/>
              </a:rPr>
              <a:t>Exploratory Data Analysis</a:t>
            </a:r>
            <a:endParaRPr lang="en-US" sz="2800" i="1" u="sng" dirty="0">
              <a:solidFill>
                <a:schemeClr val="bg1"/>
              </a:solidFill>
              <a:latin typeface="Century Gothic" charset="0"/>
              <a:ea typeface="Century Gothic" charset="0"/>
              <a:cs typeface="Century Gothic" charset="0"/>
              <a:sym typeface="Arial"/>
            </a:endParaRPr>
          </a:p>
          <a:p>
            <a:pPr marL="552450" indent="-514350">
              <a:buClr>
                <a:schemeClr val="bg1"/>
              </a:buClr>
              <a:buSzPct val="100000"/>
              <a:buFont typeface="Wingdings" charset="2"/>
              <a:buChar char="Ø"/>
            </a:pPr>
            <a:endParaRPr lang="en-US" sz="2800" i="1" u="sng" dirty="0">
              <a:solidFill>
                <a:schemeClr val="bg1"/>
              </a:solidFill>
              <a:latin typeface="Century Gothic" charset="0"/>
              <a:ea typeface="Century Gothic" charset="0"/>
              <a:cs typeface="Century Gothic" charset="0"/>
              <a:sym typeface="Arial"/>
            </a:endParaRPr>
          </a:p>
          <a:p>
            <a:pPr marL="38100">
              <a:buClr>
                <a:schemeClr val="bg1"/>
              </a:buClr>
              <a:buSzPct val="100000"/>
            </a:pPr>
            <a:r>
              <a:rPr lang="en-US" sz="3600" b="1" i="1" u="sng" dirty="0">
                <a:solidFill>
                  <a:schemeClr val="bg1"/>
                </a:solidFill>
                <a:latin typeface="Century Gothic" charset="0"/>
                <a:ea typeface="Century Gothic" charset="0"/>
                <a:cs typeface="Century Gothic" charset="0"/>
                <a:sym typeface="Arial"/>
              </a:rPr>
              <a:t>Early Data Scientist</a:t>
            </a:r>
          </a:p>
        </p:txBody>
      </p:sp>
    </p:spTree>
    <p:extLst>
      <p:ext uri="{BB962C8B-B14F-4D97-AF65-F5344CB8AC3E}">
        <p14:creationId xmlns:p14="http://schemas.microsoft.com/office/powerpoint/2010/main" val="733657533"/>
      </p:ext>
    </p:extLst>
  </p:cSld>
  <p:clrMapOvr>
    <a:masterClrMapping/>
  </p:clrMapOvr>
  <mc:AlternateContent xmlns:mc="http://schemas.openxmlformats.org/markup-compatibility/2006" xmlns:p14="http://schemas.microsoft.com/office/powerpoint/2010/main">
    <mc:Choice Requires="p14">
      <p:transition spd="med" p14:dur="700" advTm="23509">
        <p:fade/>
      </p:transition>
    </mc:Choice>
    <mc:Fallback xmlns="">
      <p:transition spd="med" advTm="23509">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73"/>
                                        </p:tgtEl>
                                        <p:attrNameLst>
                                          <p:attrName>style.visibility</p:attrName>
                                        </p:attrNameLst>
                                      </p:cBhvr>
                                      <p:to>
                                        <p:strVal val="visible"/>
                                      </p:to>
                                    </p:set>
                                    <p:animEffect transition="in" filter="fade">
                                      <p:cBhvr>
                                        <p:cTn id="10" dur="500"/>
                                        <p:tgtEl>
                                          <p:spTgt spid="4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3" grpId="0" animBg="1"/>
      <p:bldP spid="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pic>
        <p:nvPicPr>
          <p:cNvPr id="472" name="Shape 472"/>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0" y="-1"/>
            <a:ext cx="12229999" cy="7984273"/>
          </a:xfrm>
          <a:prstGeom prst="rect">
            <a:avLst/>
          </a:prstGeom>
          <a:noFill/>
          <a:ln>
            <a:noFill/>
          </a:ln>
        </p:spPr>
      </p:pic>
      <p:sp>
        <p:nvSpPr>
          <p:cNvPr id="473" name="Shape 473"/>
          <p:cNvSpPr txBox="1"/>
          <p:nvPr/>
        </p:nvSpPr>
        <p:spPr>
          <a:xfrm>
            <a:off x="7092176" y="5754030"/>
            <a:ext cx="5099824" cy="880946"/>
          </a:xfrm>
          <a:prstGeom prst="rect">
            <a:avLst/>
          </a:prstGeom>
          <a:solidFill>
            <a:schemeClr val="tx1">
              <a:alpha val="75000"/>
            </a:schemeClr>
          </a:solidFill>
          <a:ln>
            <a:noFill/>
          </a:ln>
          <a:effectLst>
            <a:softEdge rad="0"/>
          </a:effectLst>
        </p:spPr>
        <p:txBody>
          <a:bodyPr lIns="0" tIns="0" rIns="274320" bIns="0" anchor="ctr" anchorCtr="0">
            <a:noAutofit/>
          </a:bodyPr>
          <a:lstStyle/>
          <a:p>
            <a:pPr marL="39687" indent="-1587" algn="r">
              <a:buClr>
                <a:schemeClr val="dk1"/>
              </a:buClr>
              <a:buSzPct val="25000"/>
            </a:pPr>
            <a:r>
              <a:rPr lang="en-US" dirty="0">
                <a:solidFill>
                  <a:schemeClr val="bg1"/>
                </a:solidFill>
                <a:latin typeface="News Gothic MT" charset="0"/>
                <a:ea typeface="News Gothic MT" charset="0"/>
                <a:cs typeface="News Gothic MT" charset="0"/>
                <a:sym typeface="Arial"/>
              </a:rPr>
              <a:t>Data Analysis &amp; Statistics, Tukey 1965</a:t>
            </a:r>
          </a:p>
          <a:p>
            <a:pPr marL="39687" indent="-1587" algn="r">
              <a:buClr>
                <a:schemeClr val="dk1"/>
              </a:buClr>
              <a:buSzPct val="25000"/>
            </a:pPr>
            <a:r>
              <a:rPr lang="en-US" dirty="0">
                <a:solidFill>
                  <a:schemeClr val="bg1"/>
                </a:solidFill>
                <a:latin typeface="News Gothic MT" charset="0"/>
                <a:ea typeface="News Gothic MT" charset="0"/>
                <a:cs typeface="News Gothic MT" charset="0"/>
                <a:sym typeface="Arial"/>
              </a:rPr>
              <a:t>Image from LIFE Magazine</a:t>
            </a:r>
          </a:p>
        </p:txBody>
      </p:sp>
      <p:sp>
        <p:nvSpPr>
          <p:cNvPr id="4" name="Shape 473"/>
          <p:cNvSpPr txBox="1"/>
          <p:nvPr/>
        </p:nvSpPr>
        <p:spPr>
          <a:xfrm>
            <a:off x="5812971" y="446049"/>
            <a:ext cx="6379029" cy="4259766"/>
          </a:xfrm>
          <a:prstGeom prst="rect">
            <a:avLst/>
          </a:prstGeom>
          <a:solidFill>
            <a:schemeClr val="tx1">
              <a:alpha val="85000"/>
            </a:schemeClr>
          </a:solidFill>
          <a:ln>
            <a:noFill/>
          </a:ln>
          <a:effectLst>
            <a:softEdge rad="0"/>
          </a:effectLst>
        </p:spPr>
        <p:txBody>
          <a:bodyPr lIns="182880" tIns="0" rIns="274320" bIns="0" anchor="ctr" anchorCtr="0">
            <a:noAutofit/>
          </a:bodyPr>
          <a:lstStyle/>
          <a:p>
            <a:pPr marL="39687" indent="-1587">
              <a:buClr>
                <a:schemeClr val="dk1"/>
              </a:buClr>
              <a:buSzPct val="25000"/>
            </a:pPr>
            <a:r>
              <a:rPr lang="en-US" sz="3600" dirty="0">
                <a:solidFill>
                  <a:schemeClr val="bg1"/>
                </a:solidFill>
                <a:latin typeface="News Gothic MT" charset="0"/>
                <a:ea typeface="News Gothic MT" charset="0"/>
                <a:cs typeface="News Gothic MT" charset="0"/>
                <a:sym typeface="Arial"/>
              </a:rPr>
              <a:t>EDA is like detective work </a:t>
            </a:r>
            <a:br>
              <a:rPr lang="en-US" dirty="0">
                <a:solidFill>
                  <a:schemeClr val="bg1"/>
                </a:solidFill>
                <a:latin typeface="News Gothic MT" charset="0"/>
                <a:ea typeface="News Gothic MT" charset="0"/>
                <a:cs typeface="News Gothic MT" charset="0"/>
                <a:sym typeface="Arial"/>
              </a:rPr>
            </a:br>
            <a:endParaRPr lang="en-US" dirty="0">
              <a:solidFill>
                <a:schemeClr val="bg1"/>
              </a:solidFill>
              <a:latin typeface="News Gothic MT" charset="0"/>
              <a:ea typeface="News Gothic MT" charset="0"/>
              <a:cs typeface="News Gothic MT" charset="0"/>
              <a:sym typeface="Arial"/>
            </a:endParaRPr>
          </a:p>
          <a:p>
            <a:pPr marL="39687" indent="-1587">
              <a:buClr>
                <a:schemeClr val="dk1"/>
              </a:buClr>
              <a:buSzPct val="25000"/>
            </a:pPr>
            <a:r>
              <a:rPr lang="en-US" sz="2800" i="1" dirty="0">
                <a:solidFill>
                  <a:schemeClr val="bg1"/>
                </a:solidFill>
                <a:latin typeface="Times" charset="0"/>
                <a:ea typeface="Times" charset="0"/>
                <a:cs typeface="Times" charset="0"/>
                <a:sym typeface="Arial"/>
              </a:rPr>
              <a:t>“Exploratory data analysis is an attitude, a state of flexibility, a willingness to look for those things that we believe are not there, as well as those that we believe to be there.” </a:t>
            </a:r>
          </a:p>
        </p:txBody>
      </p:sp>
    </p:spTree>
    <p:extLst>
      <p:ext uri="{BB962C8B-B14F-4D97-AF65-F5344CB8AC3E}">
        <p14:creationId xmlns:p14="http://schemas.microsoft.com/office/powerpoint/2010/main" val="84211811"/>
      </p:ext>
    </p:extLst>
  </p:cSld>
  <p:clrMapOvr>
    <a:masterClrMapping/>
  </p:clrMapOvr>
  <mc:AlternateContent xmlns:mc="http://schemas.openxmlformats.org/markup-compatibility/2006" xmlns:p14="http://schemas.microsoft.com/office/powerpoint/2010/main">
    <mc:Choice Requires="p14">
      <p:transition spd="med" p14:dur="700" advTm="23509">
        <p:fade/>
      </p:transition>
    </mc:Choice>
    <mc:Fallback xmlns="">
      <p:transition spd="med" advTm="23509">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should we look for?</a:t>
            </a:r>
          </a:p>
        </p:txBody>
      </p:sp>
      <p:sp>
        <p:nvSpPr>
          <p:cNvPr id="3" name="Text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647424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Data Properties to Consider in EDA</a:t>
            </a:r>
          </a:p>
        </p:txBody>
      </p:sp>
      <p:sp>
        <p:nvSpPr>
          <p:cNvPr id="3" name="Content Placeholder 2"/>
          <p:cNvSpPr>
            <a:spLocks noGrp="1"/>
          </p:cNvSpPr>
          <p:nvPr>
            <p:ph idx="1"/>
          </p:nvPr>
        </p:nvSpPr>
        <p:spPr/>
        <p:txBody>
          <a:bodyPr/>
          <a:lstStyle/>
          <a:p>
            <a:pPr marL="471487" indent="-457200">
              <a:buFont typeface="Wingdings" charset="2"/>
              <a:buChar char="Ø"/>
            </a:pPr>
            <a:r>
              <a:rPr lang="en-US" b="1" dirty="0"/>
              <a:t>Structure -- </a:t>
            </a:r>
            <a:r>
              <a:rPr lang="en-US" i="1" dirty="0"/>
              <a:t>the “shape” of a data file</a:t>
            </a:r>
          </a:p>
          <a:p>
            <a:pPr marL="471487" indent="-457200">
              <a:buFont typeface="Wingdings" charset="2"/>
              <a:buChar char="Ø"/>
            </a:pPr>
            <a:r>
              <a:rPr lang="en-US" b="1" dirty="0"/>
              <a:t>Granularity -- </a:t>
            </a:r>
            <a:r>
              <a:rPr lang="en-US" i="1" dirty="0"/>
              <a:t>how fine/coarse is each datum</a:t>
            </a:r>
          </a:p>
          <a:p>
            <a:pPr marL="471487" indent="-457200"/>
            <a:r>
              <a:rPr lang="en-US" b="1" dirty="0"/>
              <a:t>Scope -- </a:t>
            </a:r>
            <a:r>
              <a:rPr lang="en-US" i="1" dirty="0"/>
              <a:t>how (in)complete is the data</a:t>
            </a:r>
          </a:p>
          <a:p>
            <a:pPr marL="471487" indent="-457200"/>
            <a:r>
              <a:rPr lang="en-US" b="1" dirty="0"/>
              <a:t>Temporality -- </a:t>
            </a:r>
            <a:r>
              <a:rPr lang="en-US" i="1" dirty="0"/>
              <a:t>how is the data situated in time</a:t>
            </a:r>
          </a:p>
          <a:p>
            <a:pPr marL="471487" indent="-457200">
              <a:buFont typeface="Wingdings" charset="2"/>
              <a:buChar char="Ø"/>
            </a:pPr>
            <a:r>
              <a:rPr lang="en-US" b="1" dirty="0"/>
              <a:t>Faithfulness -- </a:t>
            </a:r>
            <a:r>
              <a:rPr lang="en-US" i="1" dirty="0"/>
              <a:t>how well does the data capture “reality”</a:t>
            </a:r>
          </a:p>
        </p:txBody>
      </p:sp>
    </p:spTree>
    <p:extLst>
      <p:ext uri="{BB962C8B-B14F-4D97-AF65-F5344CB8AC3E}">
        <p14:creationId xmlns:p14="http://schemas.microsoft.com/office/powerpoint/2010/main" val="373038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838200" y="1749284"/>
            <a:ext cx="11618844" cy="609600"/>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r>
              <a:rPr lang="en-US" dirty="0"/>
              <a:t>Key Data Properties to Consider in EDA</a:t>
            </a:r>
          </a:p>
        </p:txBody>
      </p:sp>
      <p:sp>
        <p:nvSpPr>
          <p:cNvPr id="3" name="Content Placeholder 2"/>
          <p:cNvSpPr>
            <a:spLocks noGrp="1"/>
          </p:cNvSpPr>
          <p:nvPr>
            <p:ph idx="1"/>
          </p:nvPr>
        </p:nvSpPr>
        <p:spPr/>
        <p:txBody>
          <a:bodyPr/>
          <a:lstStyle/>
          <a:p>
            <a:pPr marL="471487" indent="-457200">
              <a:buFont typeface="Wingdings" charset="2"/>
              <a:buChar char="Ø"/>
            </a:pPr>
            <a:r>
              <a:rPr lang="en-US" b="1" dirty="0">
                <a:solidFill>
                  <a:srgbClr val="7030A0"/>
                </a:solidFill>
              </a:rPr>
              <a:t>Structure -- </a:t>
            </a:r>
            <a:r>
              <a:rPr lang="en-US" i="1" dirty="0">
                <a:solidFill>
                  <a:srgbClr val="7030A0"/>
                </a:solidFill>
              </a:rPr>
              <a:t>the “shape” of a data file</a:t>
            </a:r>
          </a:p>
          <a:p>
            <a:pPr marL="471487" indent="-457200">
              <a:buFont typeface="Wingdings" charset="2"/>
              <a:buChar char="Ø"/>
            </a:pPr>
            <a:r>
              <a:rPr lang="en-US" b="1" dirty="0">
                <a:solidFill>
                  <a:schemeClr val="tx1">
                    <a:lumMod val="50000"/>
                    <a:lumOff val="50000"/>
                  </a:schemeClr>
                </a:solidFill>
              </a:rPr>
              <a:t>Granularity -- </a:t>
            </a:r>
            <a:r>
              <a:rPr lang="en-US" i="1" dirty="0">
                <a:solidFill>
                  <a:schemeClr val="tx1">
                    <a:lumMod val="50000"/>
                    <a:lumOff val="50000"/>
                  </a:schemeClr>
                </a:solidFill>
              </a:rPr>
              <a:t>how fine/coarse is each datum</a:t>
            </a:r>
          </a:p>
          <a:p>
            <a:pPr marL="471487" indent="-457200"/>
            <a:r>
              <a:rPr lang="en-US" b="1" dirty="0">
                <a:solidFill>
                  <a:schemeClr val="tx1">
                    <a:lumMod val="50000"/>
                    <a:lumOff val="50000"/>
                  </a:schemeClr>
                </a:solidFill>
              </a:rPr>
              <a:t>Scope -- </a:t>
            </a:r>
            <a:r>
              <a:rPr lang="en-US" i="1" dirty="0">
                <a:solidFill>
                  <a:schemeClr val="tx1">
                    <a:lumMod val="50000"/>
                    <a:lumOff val="50000"/>
                  </a:schemeClr>
                </a:solidFill>
              </a:rPr>
              <a:t>how (in)complete is the data</a:t>
            </a:r>
          </a:p>
          <a:p>
            <a:pPr marL="471487" indent="-457200"/>
            <a:r>
              <a:rPr lang="en-US" b="1" dirty="0">
                <a:solidFill>
                  <a:schemeClr val="tx1">
                    <a:lumMod val="50000"/>
                    <a:lumOff val="50000"/>
                  </a:schemeClr>
                </a:solidFill>
              </a:rPr>
              <a:t>Temporality -- </a:t>
            </a:r>
            <a:r>
              <a:rPr lang="en-US" i="1" dirty="0">
                <a:solidFill>
                  <a:schemeClr val="tx1">
                    <a:lumMod val="50000"/>
                    <a:lumOff val="50000"/>
                  </a:schemeClr>
                </a:solidFill>
              </a:rPr>
              <a:t>how is the data situated in time</a:t>
            </a:r>
          </a:p>
          <a:p>
            <a:pPr marL="471487" indent="-457200">
              <a:buFont typeface="Wingdings" charset="2"/>
              <a:buChar char="Ø"/>
            </a:pPr>
            <a:r>
              <a:rPr lang="en-US" b="1" dirty="0">
                <a:solidFill>
                  <a:schemeClr val="tx1">
                    <a:lumMod val="50000"/>
                    <a:lumOff val="50000"/>
                  </a:schemeClr>
                </a:solidFill>
              </a:rPr>
              <a:t>Faithfulness -- </a:t>
            </a:r>
            <a:r>
              <a:rPr lang="en-US" i="1" dirty="0">
                <a:solidFill>
                  <a:schemeClr val="tx1">
                    <a:lumMod val="50000"/>
                    <a:lumOff val="50000"/>
                  </a:schemeClr>
                </a:solidFill>
              </a:rPr>
              <a:t>how well does the data capture “reality”</a:t>
            </a:r>
          </a:p>
        </p:txBody>
      </p:sp>
    </p:spTree>
    <p:extLst>
      <p:ext uri="{BB962C8B-B14F-4D97-AF65-F5344CB8AC3E}">
        <p14:creationId xmlns:p14="http://schemas.microsoft.com/office/powerpoint/2010/main" val="796091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5941" y="13252"/>
            <a:ext cx="10515600" cy="1325563"/>
          </a:xfrm>
        </p:spPr>
        <p:txBody>
          <a:bodyPr/>
          <a:lstStyle/>
          <a:p>
            <a:r>
              <a:rPr lang="en-US" dirty="0"/>
              <a:t>Rectangular Data</a:t>
            </a:r>
          </a:p>
        </p:txBody>
      </p:sp>
      <p:sp>
        <p:nvSpPr>
          <p:cNvPr id="3" name="Content Placeholder 2"/>
          <p:cNvSpPr>
            <a:spLocks noGrp="1"/>
          </p:cNvSpPr>
          <p:nvPr>
            <p:ph idx="1"/>
          </p:nvPr>
        </p:nvSpPr>
        <p:spPr>
          <a:xfrm>
            <a:off x="387626" y="1161454"/>
            <a:ext cx="11552478" cy="5341776"/>
          </a:xfrm>
        </p:spPr>
        <p:txBody>
          <a:bodyPr>
            <a:normAutofit lnSpcReduction="10000"/>
          </a:bodyPr>
          <a:lstStyle/>
          <a:p>
            <a:pPr marL="14287" indent="0">
              <a:spcBef>
                <a:spcPts val="1200"/>
              </a:spcBef>
              <a:buNone/>
            </a:pPr>
            <a:r>
              <a:rPr lang="en-US" sz="2400" dirty="0"/>
              <a:t>We prefer rectangular data for data analysis (why?)</a:t>
            </a:r>
          </a:p>
          <a:p>
            <a:pPr marL="471487" indent="-457200">
              <a:spcBef>
                <a:spcPts val="1200"/>
              </a:spcBef>
              <a:buFont typeface="Wingdings" charset="2"/>
              <a:buChar char="Ø"/>
            </a:pPr>
            <a:r>
              <a:rPr lang="en-US" sz="2400" dirty="0"/>
              <a:t>Regular structures are easy manipulate and analyze</a:t>
            </a:r>
          </a:p>
          <a:p>
            <a:pPr marL="471487" indent="-457200">
              <a:spcBef>
                <a:spcPts val="1200"/>
              </a:spcBef>
              <a:buFont typeface="Wingdings" charset="2"/>
              <a:buChar char="Ø"/>
            </a:pPr>
            <a:r>
              <a:rPr lang="en-US" sz="2400" dirty="0"/>
              <a:t>A big part of data cleaning is about </a:t>
            </a:r>
            <a:br>
              <a:rPr lang="en-US" sz="2400" dirty="0"/>
            </a:br>
            <a:r>
              <a:rPr lang="en-US" sz="2400" dirty="0"/>
              <a:t>transforming data to be more rectangular</a:t>
            </a:r>
          </a:p>
          <a:p>
            <a:pPr marL="0" indent="0">
              <a:spcBef>
                <a:spcPts val="1200"/>
              </a:spcBef>
              <a:buNone/>
            </a:pPr>
            <a:endParaRPr lang="en-US" sz="2400" dirty="0"/>
          </a:p>
          <a:p>
            <a:pPr marL="0" indent="0">
              <a:spcBef>
                <a:spcPts val="1200"/>
              </a:spcBef>
              <a:buNone/>
            </a:pPr>
            <a:r>
              <a:rPr lang="en-US" sz="2400" dirty="0"/>
              <a:t>Two kinds of rectangular data: </a:t>
            </a:r>
            <a:r>
              <a:rPr lang="en-US" sz="2400" i="1" dirty="0"/>
              <a:t>Tables and Matrices </a:t>
            </a:r>
          </a:p>
          <a:p>
            <a:pPr marL="0" indent="0">
              <a:spcBef>
                <a:spcPts val="1200"/>
              </a:spcBef>
              <a:buNone/>
            </a:pPr>
            <a:r>
              <a:rPr lang="en-US" sz="2400" dirty="0"/>
              <a:t>			(what are the differences?)</a:t>
            </a:r>
          </a:p>
          <a:p>
            <a:pPr lvl="1">
              <a:spcBef>
                <a:spcPts val="1200"/>
              </a:spcBef>
              <a:buFont typeface="+mj-lt"/>
              <a:buAutoNum type="arabicPeriod"/>
            </a:pPr>
            <a:r>
              <a:rPr lang="en-US" b="1" dirty="0"/>
              <a:t>Tables</a:t>
            </a:r>
            <a:r>
              <a:rPr lang="en-US" dirty="0"/>
              <a:t> (a.k.a. data-frames  in R/Python and relations in SQL)</a:t>
            </a:r>
          </a:p>
          <a:p>
            <a:pPr lvl="2">
              <a:spcBef>
                <a:spcPts val="1200"/>
              </a:spcBef>
            </a:pPr>
            <a:r>
              <a:rPr lang="en-US" dirty="0"/>
              <a:t>Named columns with different types</a:t>
            </a:r>
          </a:p>
          <a:p>
            <a:pPr lvl="2">
              <a:spcBef>
                <a:spcPts val="1200"/>
              </a:spcBef>
            </a:pPr>
            <a:r>
              <a:rPr lang="en-US" dirty="0"/>
              <a:t>Manipulated using data transformation languages (map, filter, group by, join, …)</a:t>
            </a:r>
          </a:p>
          <a:p>
            <a:pPr marL="914400" lvl="1" indent="-457200">
              <a:spcBef>
                <a:spcPts val="1200"/>
              </a:spcBef>
              <a:buFont typeface="+mj-lt"/>
              <a:buAutoNum type="arabicPeriod"/>
            </a:pPr>
            <a:r>
              <a:rPr lang="en-US" b="1" dirty="0"/>
              <a:t>Matrices</a:t>
            </a:r>
          </a:p>
          <a:p>
            <a:pPr lvl="2">
              <a:spcBef>
                <a:spcPts val="1200"/>
              </a:spcBef>
            </a:pPr>
            <a:r>
              <a:rPr lang="en-US" sz="1800" dirty="0"/>
              <a:t>Numeric data of the same type</a:t>
            </a:r>
          </a:p>
          <a:p>
            <a:pPr lvl="2">
              <a:spcBef>
                <a:spcPts val="1200"/>
              </a:spcBef>
            </a:pPr>
            <a:r>
              <a:rPr lang="en-US" sz="1800" dirty="0"/>
              <a:t>Manipulated using linear algebra </a:t>
            </a:r>
          </a:p>
        </p:txBody>
      </p:sp>
      <p:graphicFrame>
        <p:nvGraphicFramePr>
          <p:cNvPr id="4" name="Table 3"/>
          <p:cNvGraphicFramePr>
            <a:graphicFrameLocks noGrp="1"/>
          </p:cNvGraphicFramePr>
          <p:nvPr>
            <p:extLst>
              <p:ext uri="{D42A27DB-BD31-4B8C-83A1-F6EECF244321}">
                <p14:modId xmlns:p14="http://schemas.microsoft.com/office/powerpoint/2010/main" val="2092173960"/>
              </p:ext>
            </p:extLst>
          </p:nvPr>
        </p:nvGraphicFramePr>
        <p:xfrm>
          <a:off x="9408836" y="1020711"/>
          <a:ext cx="2589160" cy="2157096"/>
        </p:xfrm>
        <a:graphic>
          <a:graphicData uri="http://schemas.openxmlformats.org/drawingml/2006/table">
            <a:tbl>
              <a:tblPr firstRow="1" firstCol="1">
                <a:tableStyleId>{5C22544A-7EE6-4342-B048-85BDC9FD1C3A}</a:tableStyleId>
              </a:tblPr>
              <a:tblGrid>
                <a:gridCol w="323645">
                  <a:extLst>
                    <a:ext uri="{9D8B030D-6E8A-4147-A177-3AD203B41FA5}">
                      <a16:colId xmlns:a16="http://schemas.microsoft.com/office/drawing/2014/main" val="204122827"/>
                    </a:ext>
                  </a:extLst>
                </a:gridCol>
                <a:gridCol w="323645">
                  <a:extLst>
                    <a:ext uri="{9D8B030D-6E8A-4147-A177-3AD203B41FA5}">
                      <a16:colId xmlns:a16="http://schemas.microsoft.com/office/drawing/2014/main" val="2840335580"/>
                    </a:ext>
                  </a:extLst>
                </a:gridCol>
                <a:gridCol w="323645">
                  <a:extLst>
                    <a:ext uri="{9D8B030D-6E8A-4147-A177-3AD203B41FA5}">
                      <a16:colId xmlns:a16="http://schemas.microsoft.com/office/drawing/2014/main" val="4016802263"/>
                    </a:ext>
                  </a:extLst>
                </a:gridCol>
                <a:gridCol w="323645">
                  <a:extLst>
                    <a:ext uri="{9D8B030D-6E8A-4147-A177-3AD203B41FA5}">
                      <a16:colId xmlns:a16="http://schemas.microsoft.com/office/drawing/2014/main" val="3776431533"/>
                    </a:ext>
                  </a:extLst>
                </a:gridCol>
                <a:gridCol w="323645">
                  <a:extLst>
                    <a:ext uri="{9D8B030D-6E8A-4147-A177-3AD203B41FA5}">
                      <a16:colId xmlns:a16="http://schemas.microsoft.com/office/drawing/2014/main" val="4241941389"/>
                    </a:ext>
                  </a:extLst>
                </a:gridCol>
                <a:gridCol w="323645">
                  <a:extLst>
                    <a:ext uri="{9D8B030D-6E8A-4147-A177-3AD203B41FA5}">
                      <a16:colId xmlns:a16="http://schemas.microsoft.com/office/drawing/2014/main" val="131465198"/>
                    </a:ext>
                  </a:extLst>
                </a:gridCol>
                <a:gridCol w="323645">
                  <a:extLst>
                    <a:ext uri="{9D8B030D-6E8A-4147-A177-3AD203B41FA5}">
                      <a16:colId xmlns:a16="http://schemas.microsoft.com/office/drawing/2014/main" val="447638417"/>
                    </a:ext>
                  </a:extLst>
                </a:gridCol>
                <a:gridCol w="323645">
                  <a:extLst>
                    <a:ext uri="{9D8B030D-6E8A-4147-A177-3AD203B41FA5}">
                      <a16:colId xmlns:a16="http://schemas.microsoft.com/office/drawing/2014/main" val="691741090"/>
                    </a:ext>
                  </a:extLst>
                </a:gridCol>
              </a:tblGrid>
              <a:tr h="359516">
                <a:tc>
                  <a:txBody>
                    <a:bodyPr/>
                    <a:lstStyle/>
                    <a:p>
                      <a:endParaRPr lang="en-US" sz="200" b="0" i="0" dirty="0">
                        <a:latin typeface="Helvetica Neue Regular" charset="0"/>
                      </a:endParaRPr>
                    </a:p>
                  </a:txBody>
                  <a:tcPr marL="142088" marR="142088" marT="71044" marB="71044">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c>
                  <a:txBody>
                    <a:bodyPr/>
                    <a:lstStyle/>
                    <a:p>
                      <a:endParaRPr lang="en-US" sz="200" b="0" i="0" dirty="0">
                        <a:latin typeface="Helvetica Neue Regular" charset="0"/>
                      </a:endParaRPr>
                    </a:p>
                  </a:txBody>
                  <a:tcPr marL="142088" marR="142088" marT="71044" marB="71044">
                    <a:lnT w="12700" cap="flat" cmpd="sng" algn="ctr">
                      <a:solidFill>
                        <a:schemeClr val="tx1"/>
                      </a:solidFill>
                      <a:prstDash val="solid"/>
                      <a:round/>
                      <a:headEnd type="none" w="med" len="med"/>
                      <a:tailEnd type="none" w="med" len="med"/>
                    </a:lnT>
                  </a:tcPr>
                </a:tc>
                <a:tc>
                  <a:txBody>
                    <a:bodyPr/>
                    <a:lstStyle/>
                    <a:p>
                      <a:endParaRPr lang="en-US" sz="200" b="0" i="0" dirty="0">
                        <a:latin typeface="Helvetica Neue Regular" charset="0"/>
                      </a:endParaRPr>
                    </a:p>
                  </a:txBody>
                  <a:tcPr marL="142088" marR="142088" marT="71044" marB="71044">
                    <a:lnT w="12700" cap="flat" cmpd="sng" algn="ctr">
                      <a:solidFill>
                        <a:schemeClr val="tx1"/>
                      </a:solidFill>
                      <a:prstDash val="solid"/>
                      <a:round/>
                      <a:headEnd type="none" w="med" len="med"/>
                      <a:tailEnd type="none" w="med" len="med"/>
                    </a:lnT>
                  </a:tcPr>
                </a:tc>
                <a:tc>
                  <a:txBody>
                    <a:bodyPr/>
                    <a:lstStyle/>
                    <a:p>
                      <a:endParaRPr lang="en-US" sz="200" b="0" i="0" dirty="0">
                        <a:latin typeface="Helvetica Neue Regular" charset="0"/>
                      </a:endParaRPr>
                    </a:p>
                  </a:txBody>
                  <a:tcPr marL="142088" marR="142088" marT="71044" marB="71044">
                    <a:lnT w="12700" cap="flat" cmpd="sng" algn="ctr">
                      <a:solidFill>
                        <a:schemeClr val="tx1"/>
                      </a:solidFill>
                      <a:prstDash val="solid"/>
                      <a:round/>
                      <a:headEnd type="none" w="med" len="med"/>
                      <a:tailEnd type="none" w="med" len="med"/>
                    </a:lnT>
                  </a:tcPr>
                </a:tc>
                <a:tc>
                  <a:txBody>
                    <a:bodyPr/>
                    <a:lstStyle/>
                    <a:p>
                      <a:endParaRPr lang="en-US" sz="200" b="0" i="0" dirty="0">
                        <a:latin typeface="Helvetica Neue Regular" charset="0"/>
                      </a:endParaRPr>
                    </a:p>
                  </a:txBody>
                  <a:tcPr marL="142088" marR="142088" marT="71044" marB="71044">
                    <a:lnT w="12700" cap="flat" cmpd="sng" algn="ctr">
                      <a:solidFill>
                        <a:schemeClr val="tx1"/>
                      </a:solidFill>
                      <a:prstDash val="solid"/>
                      <a:round/>
                      <a:headEnd type="none" w="med" len="med"/>
                      <a:tailEnd type="none" w="med" len="med"/>
                    </a:lnT>
                  </a:tcPr>
                </a:tc>
                <a:tc>
                  <a:txBody>
                    <a:bodyPr/>
                    <a:lstStyle/>
                    <a:p>
                      <a:endParaRPr lang="en-US" sz="200" b="0" i="0" dirty="0">
                        <a:latin typeface="Helvetica Neue Regular" charset="0"/>
                      </a:endParaRPr>
                    </a:p>
                  </a:txBody>
                  <a:tcPr marL="142088" marR="142088" marT="71044" marB="71044">
                    <a:lnT w="12700" cap="flat" cmpd="sng" algn="ctr">
                      <a:solidFill>
                        <a:schemeClr val="tx1"/>
                      </a:solidFill>
                      <a:prstDash val="solid"/>
                      <a:round/>
                      <a:headEnd type="none" w="med" len="med"/>
                      <a:tailEnd type="none" w="med" len="med"/>
                    </a:lnT>
                  </a:tcPr>
                </a:tc>
                <a:tc>
                  <a:txBody>
                    <a:bodyPr/>
                    <a:lstStyle/>
                    <a:p>
                      <a:endParaRPr lang="en-US" sz="200" b="0" i="0" dirty="0">
                        <a:latin typeface="Helvetica Neue Regular" charset="0"/>
                      </a:endParaRPr>
                    </a:p>
                  </a:txBody>
                  <a:tcPr marL="142088" marR="142088" marT="71044" marB="71044">
                    <a:lnT w="12700" cap="flat" cmpd="sng" algn="ctr">
                      <a:solidFill>
                        <a:schemeClr val="tx1"/>
                      </a:solidFill>
                      <a:prstDash val="solid"/>
                      <a:round/>
                      <a:headEnd type="none" w="med" len="med"/>
                      <a:tailEnd type="none" w="med" len="med"/>
                    </a:lnT>
                  </a:tcPr>
                </a:tc>
                <a:tc>
                  <a:txBody>
                    <a:bodyPr/>
                    <a:lstStyle/>
                    <a:p>
                      <a:endParaRPr lang="en-US" sz="200" b="0" i="0" dirty="0">
                        <a:latin typeface="Helvetica Neue Regular" charset="0"/>
                      </a:endParaRPr>
                    </a:p>
                  </a:txBody>
                  <a:tcPr marL="142088" marR="142088" marT="71044" marB="71044">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4095889967"/>
                  </a:ext>
                </a:extLst>
              </a:tr>
              <a:tr h="359516">
                <a:tc>
                  <a:txBody>
                    <a:bodyPr/>
                    <a:lstStyle/>
                    <a:p>
                      <a:endParaRPr lang="en-US" sz="200" b="0" i="0" dirty="0">
                        <a:latin typeface="Helvetica Neue Regular" charset="0"/>
                      </a:endParaRPr>
                    </a:p>
                  </a:txBody>
                  <a:tcPr marL="142088" marR="142088" marT="71044" marB="71044">
                    <a:lnL w="12700" cap="flat" cmpd="sng" algn="ctr">
                      <a:solidFill>
                        <a:schemeClr val="tx1"/>
                      </a:solidFill>
                      <a:prstDash val="solid"/>
                      <a:round/>
                      <a:headEnd type="none" w="med" len="med"/>
                      <a:tailEnd type="none" w="med" len="med"/>
                    </a:lnL>
                  </a:tcPr>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12996474"/>
                  </a:ext>
                </a:extLst>
              </a:tr>
              <a:tr h="359516">
                <a:tc>
                  <a:txBody>
                    <a:bodyPr/>
                    <a:lstStyle/>
                    <a:p>
                      <a:endParaRPr lang="en-US" sz="200" b="0" i="0" dirty="0">
                        <a:latin typeface="Helvetica Neue Regular" charset="0"/>
                      </a:endParaRPr>
                    </a:p>
                  </a:txBody>
                  <a:tcPr marL="142088" marR="142088" marT="71044" marB="71044">
                    <a:lnL w="12700" cap="flat" cmpd="sng" algn="ctr">
                      <a:solidFill>
                        <a:schemeClr val="tx1"/>
                      </a:solidFill>
                      <a:prstDash val="solid"/>
                      <a:round/>
                      <a:headEnd type="none" w="med" len="med"/>
                      <a:tailEnd type="none" w="med" len="med"/>
                    </a:lnL>
                  </a:tcPr>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13799561"/>
                  </a:ext>
                </a:extLst>
              </a:tr>
              <a:tr h="359516">
                <a:tc>
                  <a:txBody>
                    <a:bodyPr/>
                    <a:lstStyle/>
                    <a:p>
                      <a:endParaRPr lang="en-US" sz="200" b="0" i="0" dirty="0">
                        <a:latin typeface="Helvetica Neue Regular" charset="0"/>
                      </a:endParaRPr>
                    </a:p>
                  </a:txBody>
                  <a:tcPr marL="142088" marR="142088" marT="71044" marB="71044">
                    <a:lnL w="12700" cap="flat" cmpd="sng" algn="ctr">
                      <a:solidFill>
                        <a:schemeClr val="tx1"/>
                      </a:solidFill>
                      <a:prstDash val="solid"/>
                      <a:round/>
                      <a:headEnd type="none" w="med" len="med"/>
                      <a:tailEnd type="none" w="med" len="med"/>
                    </a:lnL>
                  </a:tcPr>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04878408"/>
                  </a:ext>
                </a:extLst>
              </a:tr>
              <a:tr h="359516">
                <a:tc>
                  <a:txBody>
                    <a:bodyPr/>
                    <a:lstStyle/>
                    <a:p>
                      <a:endParaRPr lang="en-US" sz="200" b="0" i="0" dirty="0">
                        <a:latin typeface="Helvetica Neue Regular" charset="0"/>
                      </a:endParaRPr>
                    </a:p>
                  </a:txBody>
                  <a:tcPr marL="142088" marR="142088" marT="71044" marB="71044">
                    <a:lnL w="12700" cap="flat" cmpd="sng" algn="ctr">
                      <a:solidFill>
                        <a:schemeClr val="tx1"/>
                      </a:solidFill>
                      <a:prstDash val="solid"/>
                      <a:round/>
                      <a:headEnd type="none" w="med" len="med"/>
                      <a:tailEnd type="none" w="med" len="med"/>
                    </a:lnL>
                  </a:tcPr>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tc>
                <a:tc>
                  <a:txBody>
                    <a:bodyPr/>
                    <a:lstStyle/>
                    <a:p>
                      <a:endParaRPr lang="en-US" sz="200" b="0" i="0" dirty="0">
                        <a:latin typeface="Helvetica Neue Regular" charset="0"/>
                      </a:endParaRPr>
                    </a:p>
                  </a:txBody>
                  <a:tcPr marL="142088" marR="142088" marT="71044" marB="71044">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16125834"/>
                  </a:ext>
                </a:extLst>
              </a:tr>
              <a:tr h="359516">
                <a:tc>
                  <a:txBody>
                    <a:bodyPr/>
                    <a:lstStyle/>
                    <a:p>
                      <a:endParaRPr lang="en-US" sz="200" b="0" i="0" dirty="0">
                        <a:latin typeface="Helvetica Neue Regular" charset="0"/>
                      </a:endParaRPr>
                    </a:p>
                  </a:txBody>
                  <a:tcPr marL="142088" marR="142088" marT="71044" marB="71044">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endParaRPr lang="en-US" sz="200" b="0" i="0" dirty="0">
                        <a:latin typeface="Helvetica Neue Regular" charset="0"/>
                      </a:endParaRPr>
                    </a:p>
                  </a:txBody>
                  <a:tcPr marL="142088" marR="142088" marT="71044" marB="71044">
                    <a:lnB w="12700" cap="flat" cmpd="sng" algn="ctr">
                      <a:solidFill>
                        <a:schemeClr val="tx1"/>
                      </a:solidFill>
                      <a:prstDash val="solid"/>
                      <a:round/>
                      <a:headEnd type="none" w="med" len="med"/>
                      <a:tailEnd type="none" w="med" len="med"/>
                    </a:lnB>
                  </a:tcPr>
                </a:tc>
                <a:tc>
                  <a:txBody>
                    <a:bodyPr/>
                    <a:lstStyle/>
                    <a:p>
                      <a:endParaRPr lang="en-US" sz="200" b="0" i="0" dirty="0">
                        <a:latin typeface="Helvetica Neue Regular" charset="0"/>
                      </a:endParaRPr>
                    </a:p>
                  </a:txBody>
                  <a:tcPr marL="142088" marR="142088" marT="71044" marB="71044">
                    <a:lnB w="12700" cap="flat" cmpd="sng" algn="ctr">
                      <a:solidFill>
                        <a:schemeClr val="tx1"/>
                      </a:solidFill>
                      <a:prstDash val="solid"/>
                      <a:round/>
                      <a:headEnd type="none" w="med" len="med"/>
                      <a:tailEnd type="none" w="med" len="med"/>
                    </a:lnB>
                  </a:tcPr>
                </a:tc>
                <a:tc>
                  <a:txBody>
                    <a:bodyPr/>
                    <a:lstStyle/>
                    <a:p>
                      <a:endParaRPr lang="en-US" sz="200" b="0" i="0" dirty="0">
                        <a:latin typeface="Helvetica Neue Regular" charset="0"/>
                      </a:endParaRPr>
                    </a:p>
                  </a:txBody>
                  <a:tcPr marL="142088" marR="142088" marT="71044" marB="71044">
                    <a:lnB w="12700" cap="flat" cmpd="sng" algn="ctr">
                      <a:solidFill>
                        <a:schemeClr val="tx1"/>
                      </a:solidFill>
                      <a:prstDash val="solid"/>
                      <a:round/>
                      <a:headEnd type="none" w="med" len="med"/>
                      <a:tailEnd type="none" w="med" len="med"/>
                    </a:lnB>
                  </a:tcPr>
                </a:tc>
                <a:tc>
                  <a:txBody>
                    <a:bodyPr/>
                    <a:lstStyle/>
                    <a:p>
                      <a:endParaRPr lang="en-US" sz="200" b="0" i="0" dirty="0">
                        <a:latin typeface="Helvetica Neue Regular" charset="0"/>
                      </a:endParaRPr>
                    </a:p>
                  </a:txBody>
                  <a:tcPr marL="142088" marR="142088" marT="71044" marB="71044">
                    <a:lnB w="12700" cap="flat" cmpd="sng" algn="ctr">
                      <a:solidFill>
                        <a:schemeClr val="tx1"/>
                      </a:solidFill>
                      <a:prstDash val="solid"/>
                      <a:round/>
                      <a:headEnd type="none" w="med" len="med"/>
                      <a:tailEnd type="none" w="med" len="med"/>
                    </a:lnB>
                  </a:tcPr>
                </a:tc>
                <a:tc>
                  <a:txBody>
                    <a:bodyPr/>
                    <a:lstStyle/>
                    <a:p>
                      <a:endParaRPr lang="en-US" sz="200" b="0" i="0" dirty="0">
                        <a:latin typeface="Helvetica Neue Regular" charset="0"/>
                      </a:endParaRPr>
                    </a:p>
                  </a:txBody>
                  <a:tcPr marL="142088" marR="142088" marT="71044" marB="71044">
                    <a:lnB w="12700" cap="flat" cmpd="sng" algn="ctr">
                      <a:solidFill>
                        <a:schemeClr val="tx1"/>
                      </a:solidFill>
                      <a:prstDash val="solid"/>
                      <a:round/>
                      <a:headEnd type="none" w="med" len="med"/>
                      <a:tailEnd type="none" w="med" len="med"/>
                    </a:lnB>
                  </a:tcPr>
                </a:tc>
                <a:tc>
                  <a:txBody>
                    <a:bodyPr/>
                    <a:lstStyle/>
                    <a:p>
                      <a:endParaRPr lang="en-US" sz="200" b="0" i="0" dirty="0">
                        <a:latin typeface="Helvetica Neue Regular" charset="0"/>
                      </a:endParaRPr>
                    </a:p>
                  </a:txBody>
                  <a:tcPr marL="142088" marR="142088" marT="71044" marB="71044">
                    <a:lnB w="12700" cap="flat" cmpd="sng" algn="ctr">
                      <a:solidFill>
                        <a:schemeClr val="tx1"/>
                      </a:solidFill>
                      <a:prstDash val="solid"/>
                      <a:round/>
                      <a:headEnd type="none" w="med" len="med"/>
                      <a:tailEnd type="none" w="med" len="med"/>
                    </a:lnB>
                  </a:tcPr>
                </a:tc>
                <a:tc>
                  <a:txBody>
                    <a:bodyPr/>
                    <a:lstStyle/>
                    <a:p>
                      <a:endParaRPr lang="en-US" sz="200" b="0" i="0" dirty="0">
                        <a:latin typeface="Helvetica Neue Regular" charset="0"/>
                      </a:endParaRPr>
                    </a:p>
                  </a:txBody>
                  <a:tcPr marL="142088" marR="142088" marT="71044" marB="71044">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86488320"/>
                  </a:ext>
                </a:extLst>
              </a:tr>
            </a:tbl>
          </a:graphicData>
        </a:graphic>
      </p:graphicFrame>
      <p:sp>
        <p:nvSpPr>
          <p:cNvPr id="5" name="TextBox 4"/>
          <p:cNvSpPr txBox="1"/>
          <p:nvPr/>
        </p:nvSpPr>
        <p:spPr>
          <a:xfrm rot="16200000">
            <a:off x="7964457" y="2055876"/>
            <a:ext cx="2299027" cy="461665"/>
          </a:xfrm>
          <a:prstGeom prst="rect">
            <a:avLst/>
          </a:prstGeom>
          <a:noFill/>
        </p:spPr>
        <p:txBody>
          <a:bodyPr wrap="none" rtlCol="0">
            <a:spAutoFit/>
          </a:bodyPr>
          <a:lstStyle/>
          <a:p>
            <a:pPr algn="ctr"/>
            <a:r>
              <a:rPr lang="en-US" sz="2400" dirty="0"/>
              <a:t>Records/Rows</a:t>
            </a:r>
          </a:p>
        </p:txBody>
      </p:sp>
      <p:sp>
        <p:nvSpPr>
          <p:cNvPr id="6" name="TextBox 5"/>
          <p:cNvSpPr txBox="1"/>
          <p:nvPr/>
        </p:nvSpPr>
        <p:spPr>
          <a:xfrm>
            <a:off x="9262957" y="189714"/>
            <a:ext cx="2880917" cy="830997"/>
          </a:xfrm>
          <a:prstGeom prst="rect">
            <a:avLst/>
          </a:prstGeom>
          <a:noFill/>
        </p:spPr>
        <p:txBody>
          <a:bodyPr wrap="none" rtlCol="0">
            <a:spAutoFit/>
          </a:bodyPr>
          <a:lstStyle/>
          <a:p>
            <a:pPr algn="ctr"/>
            <a:r>
              <a:rPr lang="en-US" sz="2400" dirty="0"/>
              <a:t>Fields/Attributes/</a:t>
            </a:r>
            <a:br>
              <a:rPr lang="en-US" sz="2400" dirty="0"/>
            </a:br>
            <a:r>
              <a:rPr lang="en-US" sz="2400" dirty="0"/>
              <a:t>Features/Columns</a:t>
            </a:r>
          </a:p>
        </p:txBody>
      </p:sp>
    </p:spTree>
    <p:extLst>
      <p:ext uri="{BB962C8B-B14F-4D97-AF65-F5344CB8AC3E}">
        <p14:creationId xmlns:p14="http://schemas.microsoft.com/office/powerpoint/2010/main" val="539550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11" end="11"/>
                                            </p:txEl>
                                          </p:spTgt>
                                        </p:tgtEl>
                                        <p:attrNameLst>
                                          <p:attrName>style.visibility</p:attrName>
                                        </p:attrNameLst>
                                      </p:cBhvr>
                                      <p:to>
                                        <p:strVal val="visible"/>
                                      </p:to>
                                    </p:set>
                                    <p:animEffect transition="in" filter="fade">
                                      <p:cBhvr>
                                        <p:cTn id="5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4"/>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E03A39D-1B86-1E4A-B781-D7A0709E9717}"/>
              </a:ext>
            </a:extLst>
          </p:cNvPr>
          <p:cNvSpPr>
            <a:spLocks noGrp="1"/>
          </p:cNvSpPr>
          <p:nvPr>
            <p:ph type="title"/>
          </p:nvPr>
        </p:nvSpPr>
        <p:spPr/>
        <p:txBody>
          <a:bodyPr/>
          <a:lstStyle/>
          <a:p>
            <a:r>
              <a:rPr lang="en-US" dirty="0"/>
              <a:t>How are these data files formatted?</a:t>
            </a:r>
          </a:p>
        </p:txBody>
      </p:sp>
      <p:pic>
        <p:nvPicPr>
          <p:cNvPr id="6" name="Picture 5">
            <a:extLst>
              <a:ext uri="{FF2B5EF4-FFF2-40B4-BE49-F238E27FC236}">
                <a16:creationId xmlns:a16="http://schemas.microsoft.com/office/drawing/2014/main" id="{46E00298-7C63-0A4C-8D02-4E640C6617B2}"/>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294886" y="1480920"/>
            <a:ext cx="6997776" cy="3348748"/>
          </a:xfrm>
          <a:prstGeom prst="rect">
            <a:avLst/>
          </a:prstGeom>
        </p:spPr>
      </p:pic>
      <p:pic>
        <p:nvPicPr>
          <p:cNvPr id="7" name="Picture 6">
            <a:extLst>
              <a:ext uri="{FF2B5EF4-FFF2-40B4-BE49-F238E27FC236}">
                <a16:creationId xmlns:a16="http://schemas.microsoft.com/office/drawing/2014/main" id="{D2EC1EB9-82D1-E44C-96D9-C56D4ABCE68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424765" y="3015568"/>
            <a:ext cx="6997776" cy="3037490"/>
          </a:xfrm>
          <a:prstGeom prst="rect">
            <a:avLst/>
          </a:prstGeom>
        </p:spPr>
      </p:pic>
      <p:pic>
        <p:nvPicPr>
          <p:cNvPr id="8" name="Picture 7">
            <a:extLst>
              <a:ext uri="{FF2B5EF4-FFF2-40B4-BE49-F238E27FC236}">
                <a16:creationId xmlns:a16="http://schemas.microsoft.com/office/drawing/2014/main" id="{C9DE5B11-3955-4C4F-A85C-EDE7F22D107B}"/>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516990" y="4705210"/>
            <a:ext cx="8081210" cy="2026970"/>
          </a:xfrm>
          <a:prstGeom prst="rect">
            <a:avLst/>
          </a:prstGeom>
        </p:spPr>
      </p:pic>
      <p:sp>
        <p:nvSpPr>
          <p:cNvPr id="9" name="TextBox 8">
            <a:extLst>
              <a:ext uri="{FF2B5EF4-FFF2-40B4-BE49-F238E27FC236}">
                <a16:creationId xmlns:a16="http://schemas.microsoft.com/office/drawing/2014/main" id="{90E0423B-354A-4549-9240-B9FF686F80F2}"/>
              </a:ext>
            </a:extLst>
          </p:cNvPr>
          <p:cNvSpPr txBox="1"/>
          <p:nvPr/>
        </p:nvSpPr>
        <p:spPr>
          <a:xfrm>
            <a:off x="7367110" y="1480920"/>
            <a:ext cx="3414717" cy="954107"/>
          </a:xfrm>
          <a:prstGeom prst="rect">
            <a:avLst/>
          </a:prstGeom>
        </p:spPr>
        <p:txBody>
          <a:bodyPr wrap="none" rtlCol="0">
            <a:spAutoFit/>
          </a:bodyPr>
          <a:lstStyle/>
          <a:p>
            <a:r>
              <a:rPr lang="en-US" sz="3200" dirty="0"/>
              <a:t>TSV</a:t>
            </a:r>
          </a:p>
          <a:p>
            <a:r>
              <a:rPr lang="en-US" sz="2400" dirty="0"/>
              <a:t>Tab separated values</a:t>
            </a:r>
          </a:p>
        </p:txBody>
      </p:sp>
      <p:sp>
        <p:nvSpPr>
          <p:cNvPr id="10" name="TextBox 9">
            <a:extLst>
              <a:ext uri="{FF2B5EF4-FFF2-40B4-BE49-F238E27FC236}">
                <a16:creationId xmlns:a16="http://schemas.microsoft.com/office/drawing/2014/main" id="{EE7DEE4C-0B1D-F448-BA85-53C10B244CA2}"/>
              </a:ext>
            </a:extLst>
          </p:cNvPr>
          <p:cNvSpPr txBox="1"/>
          <p:nvPr/>
        </p:nvSpPr>
        <p:spPr>
          <a:xfrm>
            <a:off x="8422541" y="3011377"/>
            <a:ext cx="3153427" cy="1323439"/>
          </a:xfrm>
          <a:prstGeom prst="rect">
            <a:avLst/>
          </a:prstGeom>
        </p:spPr>
        <p:txBody>
          <a:bodyPr wrap="none" rtlCol="0">
            <a:spAutoFit/>
          </a:bodyPr>
          <a:lstStyle/>
          <a:p>
            <a:r>
              <a:rPr lang="en-US" sz="3200" dirty="0"/>
              <a:t>CSV</a:t>
            </a:r>
          </a:p>
          <a:p>
            <a:r>
              <a:rPr lang="en-US" sz="2400" dirty="0"/>
              <a:t>Comma separated </a:t>
            </a:r>
            <a:br>
              <a:rPr lang="en-US" sz="2400" dirty="0"/>
            </a:br>
            <a:r>
              <a:rPr lang="en-US" sz="2400" dirty="0"/>
              <a:t>values</a:t>
            </a:r>
          </a:p>
        </p:txBody>
      </p:sp>
      <p:sp>
        <p:nvSpPr>
          <p:cNvPr id="11" name="TextBox 10">
            <a:extLst>
              <a:ext uri="{FF2B5EF4-FFF2-40B4-BE49-F238E27FC236}">
                <a16:creationId xmlns:a16="http://schemas.microsoft.com/office/drawing/2014/main" id="{964B0900-B907-BC4B-85A6-382394CCACF6}"/>
              </a:ext>
            </a:extLst>
          </p:cNvPr>
          <p:cNvSpPr txBox="1"/>
          <p:nvPr/>
        </p:nvSpPr>
        <p:spPr>
          <a:xfrm>
            <a:off x="10113492" y="4317013"/>
            <a:ext cx="1247457" cy="584775"/>
          </a:xfrm>
          <a:prstGeom prst="rect">
            <a:avLst/>
          </a:prstGeom>
        </p:spPr>
        <p:txBody>
          <a:bodyPr wrap="none" rtlCol="0">
            <a:spAutoFit/>
          </a:bodyPr>
          <a:lstStyle/>
          <a:p>
            <a:r>
              <a:rPr lang="en-US" sz="3200" dirty="0"/>
              <a:t>JSON</a:t>
            </a:r>
          </a:p>
        </p:txBody>
      </p:sp>
      <p:sp>
        <p:nvSpPr>
          <p:cNvPr id="12" name="TextBox 11">
            <a:extLst>
              <a:ext uri="{FF2B5EF4-FFF2-40B4-BE49-F238E27FC236}">
                <a16:creationId xmlns:a16="http://schemas.microsoft.com/office/drawing/2014/main" id="{213FBB25-BA2E-8149-AEFA-70C7665BC9B6}"/>
              </a:ext>
            </a:extLst>
          </p:cNvPr>
          <p:cNvSpPr txBox="1"/>
          <p:nvPr/>
        </p:nvSpPr>
        <p:spPr>
          <a:xfrm>
            <a:off x="9961274" y="2458092"/>
            <a:ext cx="1950432" cy="954107"/>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r"/>
            <a:r>
              <a:rPr lang="en-US" sz="2800" dirty="0"/>
              <a:t>Which is the best?</a:t>
            </a:r>
          </a:p>
        </p:txBody>
      </p:sp>
    </p:spTree>
    <p:extLst>
      <p:ext uri="{BB962C8B-B14F-4D97-AF65-F5344CB8AC3E}">
        <p14:creationId xmlns:p14="http://schemas.microsoft.com/office/powerpoint/2010/main" val="2132747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B087372-3CAA-F94B-BA7C-DAD39CA4DA1D}"/>
              </a:ext>
            </a:extLst>
          </p:cNvPr>
          <p:cNvPicPr>
            <a:picLocks noChangeAspect="1"/>
          </p:cNvPicPr>
          <p:nvPr/>
        </p:nvPicPr>
        <p:blipFill>
          <a:blip r:embed="rId3"/>
          <a:stretch>
            <a:fillRect/>
          </a:stretch>
        </p:blipFill>
        <p:spPr>
          <a:xfrm>
            <a:off x="0" y="0"/>
            <a:ext cx="12192000" cy="8117177"/>
          </a:xfrm>
          <a:prstGeom prst="rect">
            <a:avLst/>
          </a:prstGeom>
        </p:spPr>
      </p:pic>
      <p:sp>
        <p:nvSpPr>
          <p:cNvPr id="4" name="Title 3">
            <a:extLst>
              <a:ext uri="{FF2B5EF4-FFF2-40B4-BE49-F238E27FC236}">
                <a16:creationId xmlns:a16="http://schemas.microsoft.com/office/drawing/2014/main" id="{45EC1ACA-D00E-C747-B5CA-50BD13293B5A}"/>
              </a:ext>
            </a:extLst>
          </p:cNvPr>
          <p:cNvSpPr>
            <a:spLocks noGrp="1"/>
          </p:cNvSpPr>
          <p:nvPr>
            <p:ph type="title"/>
          </p:nvPr>
        </p:nvSpPr>
        <p:spPr>
          <a:xfrm>
            <a:off x="669291" y="2928940"/>
            <a:ext cx="10515600" cy="2852737"/>
          </a:xfrm>
        </p:spPr>
        <p:txBody>
          <a:bodyPr/>
          <a:lstStyle/>
          <a:p>
            <a:r>
              <a:rPr lang="en-US" dirty="0"/>
              <a:t>Last Week</a:t>
            </a:r>
          </a:p>
        </p:txBody>
      </p:sp>
      <p:sp>
        <p:nvSpPr>
          <p:cNvPr id="7" name="Rectangle 6">
            <a:extLst>
              <a:ext uri="{FF2B5EF4-FFF2-40B4-BE49-F238E27FC236}">
                <a16:creationId xmlns:a16="http://schemas.microsoft.com/office/drawing/2014/main" id="{F3DB1F54-7705-804C-BC19-8D50FE47F874}"/>
              </a:ext>
            </a:extLst>
          </p:cNvPr>
          <p:cNvSpPr/>
          <p:nvPr/>
        </p:nvSpPr>
        <p:spPr>
          <a:xfrm>
            <a:off x="1751330" y="6356351"/>
            <a:ext cx="11639550" cy="369332"/>
          </a:xfrm>
          <a:prstGeom prst="rect">
            <a:avLst/>
          </a:prstGeom>
        </p:spPr>
        <p:txBody>
          <a:bodyPr wrap="square">
            <a:spAutoFit/>
          </a:bodyPr>
          <a:lstStyle/>
          <a:p>
            <a:r>
              <a:rPr lang="en-US" dirty="0"/>
              <a:t>https://</a:t>
            </a:r>
            <a:r>
              <a:rPr lang="en-US" dirty="0" err="1"/>
              <a:t>www.nbcnews.com</a:t>
            </a:r>
            <a:r>
              <a:rPr lang="en-US" dirty="0"/>
              <a:t>/news/world/giant-pandas-are-no-longer-endangered-n643336</a:t>
            </a:r>
          </a:p>
        </p:txBody>
      </p:sp>
      <p:sp>
        <p:nvSpPr>
          <p:cNvPr id="9" name="Rounded Rectangular Callout 8">
            <a:extLst>
              <a:ext uri="{FF2B5EF4-FFF2-40B4-BE49-F238E27FC236}">
                <a16:creationId xmlns:a16="http://schemas.microsoft.com/office/drawing/2014/main" id="{4CE4E72A-3FA8-2A4D-B645-00AD24C5BAF6}"/>
              </a:ext>
            </a:extLst>
          </p:cNvPr>
          <p:cNvSpPr/>
          <p:nvPr/>
        </p:nvSpPr>
        <p:spPr>
          <a:xfrm>
            <a:off x="8503456" y="1151511"/>
            <a:ext cx="3184989" cy="1777429"/>
          </a:xfrm>
          <a:prstGeom prst="wedgeRoundRectCallout">
            <a:avLst>
              <a:gd name="adj1" fmla="val -75995"/>
              <a:gd name="adj2" fmla="val 120882"/>
              <a:gd name="adj3" fmla="val 16667"/>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sz="2800" dirty="0" err="1"/>
              <a:t>Jupyter</a:t>
            </a:r>
            <a:r>
              <a:rPr lang="en-US" sz="2800" dirty="0"/>
              <a:t> Notebooks</a:t>
            </a:r>
          </a:p>
        </p:txBody>
      </p:sp>
    </p:spTree>
    <p:extLst>
      <p:ext uri="{BB962C8B-B14F-4D97-AF65-F5344CB8AC3E}">
        <p14:creationId xmlns:p14="http://schemas.microsoft.com/office/powerpoint/2010/main" val="32943084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97261-2D0F-124A-B78F-2EFA192B2017}"/>
              </a:ext>
            </a:extLst>
          </p:cNvPr>
          <p:cNvSpPr>
            <a:spLocks noGrp="1"/>
          </p:cNvSpPr>
          <p:nvPr>
            <p:ph type="title"/>
          </p:nvPr>
        </p:nvSpPr>
        <p:spPr>
          <a:xfrm>
            <a:off x="375987" y="0"/>
            <a:ext cx="11676220" cy="1325563"/>
          </a:xfrm>
        </p:spPr>
        <p:txBody>
          <a:bodyPr/>
          <a:lstStyle/>
          <a:p>
            <a:r>
              <a:rPr lang="en-US" dirty="0"/>
              <a:t>Comma and Tab Separated Values Files</a:t>
            </a:r>
          </a:p>
        </p:txBody>
      </p:sp>
      <p:sp>
        <p:nvSpPr>
          <p:cNvPr id="11" name="Content Placeholder 10">
            <a:extLst>
              <a:ext uri="{FF2B5EF4-FFF2-40B4-BE49-F238E27FC236}">
                <a16:creationId xmlns:a16="http://schemas.microsoft.com/office/drawing/2014/main" id="{3FD3CFBB-E42D-E947-B40E-12B9E64F3C45}"/>
              </a:ext>
            </a:extLst>
          </p:cNvPr>
          <p:cNvSpPr>
            <a:spLocks noGrp="1"/>
          </p:cNvSpPr>
          <p:nvPr>
            <p:ph idx="1"/>
          </p:nvPr>
        </p:nvSpPr>
        <p:spPr>
          <a:xfrm>
            <a:off x="860045" y="1325563"/>
            <a:ext cx="10515600" cy="5203574"/>
          </a:xfrm>
        </p:spPr>
        <p:txBody>
          <a:bodyPr>
            <a:normAutofit/>
          </a:bodyPr>
          <a:lstStyle/>
          <a:p>
            <a:r>
              <a:rPr lang="en-US" dirty="0"/>
              <a:t>Tabular data where</a:t>
            </a:r>
          </a:p>
          <a:p>
            <a:pPr lvl="1"/>
            <a:r>
              <a:rPr lang="en-US" dirty="0"/>
              <a:t>records are delimited by a </a:t>
            </a:r>
            <a:r>
              <a:rPr lang="en-US" i="1" dirty="0"/>
              <a:t>newline</a:t>
            </a:r>
            <a:r>
              <a:rPr lang="en-US" dirty="0"/>
              <a:t>: “\n”, “\r\n”</a:t>
            </a:r>
          </a:p>
          <a:p>
            <a:pPr lvl="1"/>
            <a:r>
              <a:rPr lang="en-US" dirty="0"/>
              <a:t>Fields are delimited by ‘,’ (comma) or ‘\t’ (tab)</a:t>
            </a:r>
          </a:p>
          <a:p>
            <a:r>
              <a:rPr lang="en-US" dirty="0"/>
              <a:t>Very Common! </a:t>
            </a:r>
          </a:p>
          <a:p>
            <a:r>
              <a:rPr lang="en-US" dirty="0"/>
              <a:t>Issues?</a:t>
            </a:r>
          </a:p>
          <a:p>
            <a:pPr lvl="1"/>
            <a:r>
              <a:rPr lang="en-US" dirty="0"/>
              <a:t>Commas, tabs </a:t>
            </a:r>
            <a:br>
              <a:rPr lang="en-US" dirty="0"/>
            </a:br>
            <a:r>
              <a:rPr lang="en-US" dirty="0"/>
              <a:t>in records</a:t>
            </a:r>
          </a:p>
          <a:p>
            <a:pPr lvl="1"/>
            <a:r>
              <a:rPr lang="en-US" dirty="0"/>
              <a:t>Quoting</a:t>
            </a:r>
          </a:p>
          <a:p>
            <a:pPr lvl="1"/>
            <a:r>
              <a:rPr lang="en-US" dirty="0"/>
              <a:t>…</a:t>
            </a:r>
          </a:p>
          <a:p>
            <a:pPr lvl="1"/>
            <a:endParaRPr lang="en-US" dirty="0"/>
          </a:p>
        </p:txBody>
      </p:sp>
      <p:pic>
        <p:nvPicPr>
          <p:cNvPr id="10" name="Picture 9">
            <a:extLst>
              <a:ext uri="{FF2B5EF4-FFF2-40B4-BE49-F238E27FC236}">
                <a16:creationId xmlns:a16="http://schemas.microsoft.com/office/drawing/2014/main" id="{84AD850B-37EA-8E43-85A7-4DD8E01D76B2}"/>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4604084" y="2779336"/>
            <a:ext cx="6997776" cy="3348748"/>
          </a:xfrm>
          <a:prstGeom prst="rect">
            <a:avLst/>
          </a:prstGeom>
        </p:spPr>
      </p:pic>
      <p:pic>
        <p:nvPicPr>
          <p:cNvPr id="9" name="Picture 8">
            <a:extLst>
              <a:ext uri="{FF2B5EF4-FFF2-40B4-BE49-F238E27FC236}">
                <a16:creationId xmlns:a16="http://schemas.microsoft.com/office/drawing/2014/main" id="{5F5A0948-090F-B642-A5DB-73339ED3A0CE}"/>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5054431" y="3700194"/>
            <a:ext cx="6997776" cy="3037490"/>
          </a:xfrm>
          <a:prstGeom prst="rect">
            <a:avLst/>
          </a:prstGeom>
        </p:spPr>
      </p:pic>
    </p:spTree>
    <p:extLst>
      <p:ext uri="{BB962C8B-B14F-4D97-AF65-F5344CB8AC3E}">
        <p14:creationId xmlns:p14="http://schemas.microsoft.com/office/powerpoint/2010/main" val="7958113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fade">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fade">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xEl>
                                              <p:pRg st="3" end="3"/>
                                            </p:txEl>
                                          </p:spTgt>
                                        </p:tgtEl>
                                        <p:attrNameLst>
                                          <p:attrName>style.visibility</p:attrName>
                                        </p:attrNameLst>
                                      </p:cBhvr>
                                      <p:to>
                                        <p:strVal val="visible"/>
                                      </p:to>
                                    </p:set>
                                    <p:animEffect transition="in" filter="fade">
                                      <p:cBhvr>
                                        <p:cTn id="22" dur="500"/>
                                        <p:tgtEl>
                                          <p:spTgt spid="1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1">
                                            <p:txEl>
                                              <p:pRg st="4" end="4"/>
                                            </p:txEl>
                                          </p:spTgt>
                                        </p:tgtEl>
                                        <p:attrNameLst>
                                          <p:attrName>style.visibility</p:attrName>
                                        </p:attrNameLst>
                                      </p:cBhvr>
                                      <p:to>
                                        <p:strVal val="visible"/>
                                      </p:to>
                                    </p:set>
                                    <p:animEffect transition="in" filter="fade">
                                      <p:cBhvr>
                                        <p:cTn id="27" dur="500"/>
                                        <p:tgtEl>
                                          <p:spTgt spid="1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1">
                                            <p:txEl>
                                              <p:pRg st="5" end="5"/>
                                            </p:txEl>
                                          </p:spTgt>
                                        </p:tgtEl>
                                        <p:attrNameLst>
                                          <p:attrName>style.visibility</p:attrName>
                                        </p:attrNameLst>
                                      </p:cBhvr>
                                      <p:to>
                                        <p:strVal val="visible"/>
                                      </p:to>
                                    </p:set>
                                    <p:animEffect transition="in" filter="fade">
                                      <p:cBhvr>
                                        <p:cTn id="32" dur="500"/>
                                        <p:tgtEl>
                                          <p:spTgt spid="11">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1">
                                            <p:txEl>
                                              <p:pRg st="6" end="6"/>
                                            </p:txEl>
                                          </p:spTgt>
                                        </p:tgtEl>
                                        <p:attrNameLst>
                                          <p:attrName>style.visibility</p:attrName>
                                        </p:attrNameLst>
                                      </p:cBhvr>
                                      <p:to>
                                        <p:strVal val="visible"/>
                                      </p:to>
                                    </p:set>
                                    <p:animEffect transition="in" filter="fade">
                                      <p:cBhvr>
                                        <p:cTn id="37" dur="500"/>
                                        <p:tgtEl>
                                          <p:spTgt spid="11">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1">
                                            <p:txEl>
                                              <p:pRg st="7" end="7"/>
                                            </p:txEl>
                                          </p:spTgt>
                                        </p:tgtEl>
                                        <p:attrNameLst>
                                          <p:attrName>style.visibility</p:attrName>
                                        </p:attrNameLst>
                                      </p:cBhvr>
                                      <p:to>
                                        <p:strVal val="visible"/>
                                      </p:to>
                                    </p:set>
                                    <p:animEffect transition="in" filter="fade">
                                      <p:cBhvr>
                                        <p:cTn id="42" dur="500"/>
                                        <p:tgtEl>
                                          <p:spTgt spid="1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bldLvl="3"/>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5776" y="208380"/>
            <a:ext cx="10801350" cy="1325563"/>
          </a:xfrm>
        </p:spPr>
        <p:txBody>
          <a:bodyPr/>
          <a:lstStyle/>
          <a:p>
            <a:r>
              <a:rPr lang="en-US" dirty="0"/>
              <a:t>JavaScript Object Notation (JSON)</a:t>
            </a:r>
          </a:p>
        </p:txBody>
      </p:sp>
      <p:sp>
        <p:nvSpPr>
          <p:cNvPr id="5" name="Content Placeholder 4">
            <a:extLst>
              <a:ext uri="{FF2B5EF4-FFF2-40B4-BE49-F238E27FC236}">
                <a16:creationId xmlns:a16="http://schemas.microsoft.com/office/drawing/2014/main" id="{C56E4576-B563-A445-8F8C-A2154D4168F0}"/>
              </a:ext>
            </a:extLst>
          </p:cNvPr>
          <p:cNvSpPr>
            <a:spLocks noGrp="1"/>
          </p:cNvSpPr>
          <p:nvPr>
            <p:ph idx="1"/>
          </p:nvPr>
        </p:nvSpPr>
        <p:spPr>
          <a:xfrm>
            <a:off x="695325" y="3757145"/>
            <a:ext cx="10515600" cy="2839335"/>
          </a:xfrm>
        </p:spPr>
        <p:txBody>
          <a:bodyPr>
            <a:normAutofit/>
          </a:bodyPr>
          <a:lstStyle/>
          <a:p>
            <a:r>
              <a:rPr lang="en-US" dirty="0"/>
              <a:t>Widely used file format for nested data</a:t>
            </a:r>
          </a:p>
          <a:p>
            <a:pPr lvl="1"/>
            <a:r>
              <a:rPr lang="en-US" dirty="0"/>
              <a:t>Natural maps to python dictionaries (many tools for loading)</a:t>
            </a:r>
          </a:p>
          <a:p>
            <a:pPr lvl="1"/>
            <a:r>
              <a:rPr lang="en-US" dirty="0"/>
              <a:t>Strict formatting ”quoting” addresses some issues in CSV/TSV</a:t>
            </a:r>
          </a:p>
          <a:p>
            <a:r>
              <a:rPr lang="en-US" dirty="0"/>
              <a:t>Issues</a:t>
            </a:r>
          </a:p>
          <a:p>
            <a:pPr lvl="1"/>
            <a:r>
              <a:rPr lang="en-US" dirty="0"/>
              <a:t>Each record can have different fields</a:t>
            </a:r>
          </a:p>
          <a:p>
            <a:pPr lvl="1"/>
            <a:r>
              <a:rPr lang="en-US" dirty="0"/>
              <a:t>Nesting means records can contain records </a:t>
            </a:r>
            <a:r>
              <a:rPr lang="en-US" dirty="0">
                <a:sym typeface="Wingdings" pitchFamily="2" charset="2"/>
              </a:rPr>
              <a:t> complicated</a:t>
            </a:r>
            <a:endParaRPr lang="en-US" dirty="0"/>
          </a:p>
          <a:p>
            <a:endParaRPr lang="en-US" dirty="0"/>
          </a:p>
        </p:txBody>
      </p:sp>
      <p:pic>
        <p:nvPicPr>
          <p:cNvPr id="7" name="Picture 6">
            <a:extLst>
              <a:ext uri="{FF2B5EF4-FFF2-40B4-BE49-F238E27FC236}">
                <a16:creationId xmlns:a16="http://schemas.microsoft.com/office/drawing/2014/main" id="{331740B6-66ED-CC4E-88B7-AEEDD0592F4F}"/>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056899" y="1313081"/>
            <a:ext cx="8081210" cy="2026970"/>
          </a:xfrm>
          <a:prstGeom prst="rect">
            <a:avLst/>
          </a:prstGeom>
        </p:spPr>
      </p:pic>
    </p:spTree>
    <p:extLst>
      <p:ext uri="{BB962C8B-B14F-4D97-AF65-F5344CB8AC3E}">
        <p14:creationId xmlns:p14="http://schemas.microsoft.com/office/powerpoint/2010/main" val="4162359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fade">
                                      <p:cBhvr>
                                        <p:cTn id="32"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bldLvl="4"/>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3362" y="353332"/>
            <a:ext cx="11639550" cy="1325563"/>
          </a:xfrm>
        </p:spPr>
        <p:txBody>
          <a:bodyPr>
            <a:normAutofit/>
          </a:bodyPr>
          <a:lstStyle/>
          <a:p>
            <a:r>
              <a:rPr lang="en-US" dirty="0"/>
              <a:t>XML (another kind of nested data)</a:t>
            </a:r>
          </a:p>
        </p:txBody>
      </p:sp>
      <p:sp>
        <p:nvSpPr>
          <p:cNvPr id="274433" name="Rectangle 1"/>
          <p:cNvSpPr>
            <a:spLocks noGrp="1" noChangeArrowheads="1"/>
          </p:cNvSpPr>
          <p:nvPr>
            <p:ph idx="1"/>
          </p:nvPr>
        </p:nvSpPr>
        <p:spPr>
          <a:xfrm>
            <a:off x="753362" y="1420951"/>
            <a:ext cx="8721942" cy="5211762"/>
          </a:xfrm>
          <a:ln/>
        </p:spPr>
        <p:txBody>
          <a:bodyPr>
            <a:normAutofit/>
          </a:bodyPr>
          <a:lstStyle/>
          <a:p>
            <a:pPr marL="0" indent="0">
              <a:lnSpc>
                <a:spcPct val="110000"/>
              </a:lnSpc>
              <a:spcBef>
                <a:spcPts val="400"/>
              </a:spcBef>
              <a:buNone/>
            </a:pPr>
            <a:r>
              <a:rPr lang="en-US" sz="1600" dirty="0">
                <a:latin typeface="Courier"/>
                <a:cs typeface="Courier"/>
                <a:sym typeface="Monaco" charset="0"/>
              </a:rPr>
              <a:t>&lt;catalog&gt;</a:t>
            </a:r>
          </a:p>
          <a:p>
            <a:pPr marL="0" indent="0">
              <a:lnSpc>
                <a:spcPct val="110000"/>
              </a:lnSpc>
              <a:spcBef>
                <a:spcPts val="400"/>
              </a:spcBef>
              <a:buNone/>
            </a:pPr>
            <a:r>
              <a:rPr lang="en-US" sz="1600" dirty="0">
                <a:latin typeface="Courier"/>
                <a:cs typeface="Courier"/>
                <a:sym typeface="Monaco" charset="0"/>
              </a:rPr>
              <a:t>  &lt;plant type='a'&gt;</a:t>
            </a:r>
          </a:p>
          <a:p>
            <a:pPr marL="0" indent="0">
              <a:lnSpc>
                <a:spcPct val="110000"/>
              </a:lnSpc>
              <a:spcBef>
                <a:spcPts val="400"/>
              </a:spcBef>
              <a:buNone/>
            </a:pPr>
            <a:r>
              <a:rPr lang="en-US" sz="1600" dirty="0">
                <a:latin typeface="Courier"/>
                <a:cs typeface="Courier"/>
                <a:sym typeface="Monaco" charset="0"/>
              </a:rPr>
              <a:t>    &lt;common&gt;Bloodroot&lt;/common&gt;</a:t>
            </a:r>
          </a:p>
          <a:p>
            <a:pPr marL="0" indent="0">
              <a:lnSpc>
                <a:spcPct val="110000"/>
              </a:lnSpc>
              <a:spcBef>
                <a:spcPts val="400"/>
              </a:spcBef>
              <a:buNone/>
            </a:pPr>
            <a:r>
              <a:rPr lang="en-US" sz="1600" dirty="0">
                <a:latin typeface="Courier"/>
                <a:cs typeface="Courier"/>
                <a:sym typeface="Monaco" charset="0"/>
              </a:rPr>
              <a:t>    &lt;botanical&gt;</a:t>
            </a:r>
            <a:r>
              <a:rPr lang="en-US" sz="1600" dirty="0" err="1">
                <a:latin typeface="Courier"/>
                <a:cs typeface="Courier"/>
                <a:sym typeface="Monaco" charset="0"/>
              </a:rPr>
              <a:t>Sanguinaria</a:t>
            </a:r>
            <a:r>
              <a:rPr lang="en-US" sz="1600" dirty="0">
                <a:latin typeface="Courier"/>
                <a:cs typeface="Courier"/>
                <a:sym typeface="Monaco" charset="0"/>
              </a:rPr>
              <a:t> </a:t>
            </a:r>
            <a:r>
              <a:rPr lang="en-US" sz="1600" dirty="0" err="1">
                <a:latin typeface="Courier"/>
                <a:cs typeface="Courier"/>
                <a:sym typeface="Monaco" charset="0"/>
              </a:rPr>
              <a:t>canadensis</a:t>
            </a:r>
            <a:r>
              <a:rPr lang="en-US" sz="1600" dirty="0">
                <a:latin typeface="Courier"/>
                <a:cs typeface="Courier"/>
                <a:sym typeface="Monaco" charset="0"/>
              </a:rPr>
              <a:t>&lt;/botanical&gt;</a:t>
            </a:r>
          </a:p>
          <a:p>
            <a:pPr marL="0" indent="0">
              <a:lnSpc>
                <a:spcPct val="110000"/>
              </a:lnSpc>
              <a:spcBef>
                <a:spcPts val="400"/>
              </a:spcBef>
              <a:buNone/>
            </a:pPr>
            <a:r>
              <a:rPr lang="en-US" sz="1600" dirty="0">
                <a:latin typeface="Courier"/>
                <a:cs typeface="Courier"/>
                <a:sym typeface="Monaco" charset="0"/>
              </a:rPr>
              <a:t>    &lt;zone&gt;4&lt;/zone&gt;</a:t>
            </a:r>
          </a:p>
          <a:p>
            <a:pPr marL="0" indent="0">
              <a:lnSpc>
                <a:spcPct val="110000"/>
              </a:lnSpc>
              <a:spcBef>
                <a:spcPts val="400"/>
              </a:spcBef>
              <a:buNone/>
            </a:pPr>
            <a:r>
              <a:rPr lang="en-US" sz="1600" dirty="0">
                <a:latin typeface="Courier"/>
                <a:cs typeface="Courier"/>
                <a:sym typeface="Monaco" charset="0"/>
              </a:rPr>
              <a:t>    &lt;light&gt;Mostly Shady&lt;/light&gt;</a:t>
            </a:r>
          </a:p>
          <a:p>
            <a:pPr marL="0" indent="0">
              <a:lnSpc>
                <a:spcPct val="110000"/>
              </a:lnSpc>
              <a:spcBef>
                <a:spcPts val="400"/>
              </a:spcBef>
              <a:buNone/>
            </a:pPr>
            <a:r>
              <a:rPr lang="en-US" sz="1600" dirty="0">
                <a:latin typeface="Courier"/>
                <a:cs typeface="Courier"/>
                <a:sym typeface="Monaco" charset="0"/>
              </a:rPr>
              <a:t>    &lt;price&gt;2.44&lt;/price&gt;</a:t>
            </a:r>
          </a:p>
          <a:p>
            <a:pPr marL="0" indent="0">
              <a:lnSpc>
                <a:spcPct val="110000"/>
              </a:lnSpc>
              <a:spcBef>
                <a:spcPts val="400"/>
              </a:spcBef>
              <a:buNone/>
            </a:pPr>
            <a:r>
              <a:rPr lang="en-US" sz="1600" dirty="0">
                <a:latin typeface="Courier"/>
                <a:cs typeface="Courier"/>
                <a:sym typeface="Monaco" charset="0"/>
              </a:rPr>
              <a:t>    &lt;availability&gt;03/15/2006&lt;/availability&gt;</a:t>
            </a:r>
          </a:p>
          <a:p>
            <a:pPr marL="0" indent="0">
              <a:lnSpc>
                <a:spcPct val="110000"/>
              </a:lnSpc>
              <a:spcBef>
                <a:spcPts val="400"/>
              </a:spcBef>
              <a:buNone/>
            </a:pPr>
            <a:r>
              <a:rPr lang="en-US" sz="1600" dirty="0">
                <a:latin typeface="Courier"/>
                <a:cs typeface="Courier"/>
                <a:sym typeface="Monaco" charset="0"/>
              </a:rPr>
              <a:t>    &lt;description&gt;</a:t>
            </a:r>
          </a:p>
          <a:p>
            <a:pPr marL="0" indent="0">
              <a:lnSpc>
                <a:spcPct val="110000"/>
              </a:lnSpc>
              <a:spcBef>
                <a:spcPts val="400"/>
              </a:spcBef>
              <a:buNone/>
            </a:pPr>
            <a:r>
              <a:rPr lang="en-US" sz="1600" dirty="0">
                <a:latin typeface="Courier"/>
                <a:cs typeface="Courier"/>
                <a:sym typeface="Monaco" charset="0"/>
              </a:rPr>
              <a:t>	&lt;color&gt;white&lt;/color&gt;</a:t>
            </a:r>
          </a:p>
          <a:p>
            <a:pPr marL="0" indent="0">
              <a:lnSpc>
                <a:spcPct val="110000"/>
              </a:lnSpc>
              <a:spcBef>
                <a:spcPts val="400"/>
              </a:spcBef>
              <a:buNone/>
            </a:pPr>
            <a:r>
              <a:rPr lang="en-US" sz="1600" dirty="0">
                <a:latin typeface="Courier"/>
                <a:cs typeface="Courier"/>
                <a:sym typeface="Monaco" charset="0"/>
              </a:rPr>
              <a:t>	&lt;petals&gt;true&lt;/petals&gt;</a:t>
            </a:r>
          </a:p>
          <a:p>
            <a:pPr marL="0" indent="0">
              <a:lnSpc>
                <a:spcPct val="110000"/>
              </a:lnSpc>
              <a:spcBef>
                <a:spcPts val="400"/>
              </a:spcBef>
              <a:buNone/>
            </a:pPr>
            <a:r>
              <a:rPr lang="en-US" sz="1600" dirty="0">
                <a:latin typeface="Courier"/>
                <a:cs typeface="Courier"/>
                <a:sym typeface="Monaco" charset="0"/>
              </a:rPr>
              <a:t>    &lt;/description&gt;</a:t>
            </a:r>
          </a:p>
          <a:p>
            <a:pPr marL="0" indent="0">
              <a:lnSpc>
                <a:spcPct val="110000"/>
              </a:lnSpc>
              <a:spcBef>
                <a:spcPts val="400"/>
              </a:spcBef>
              <a:buNone/>
            </a:pPr>
            <a:r>
              <a:rPr lang="en-US" sz="1600" dirty="0">
                <a:latin typeface="Courier"/>
                <a:cs typeface="Courier"/>
                <a:sym typeface="Monaco" charset="0"/>
              </a:rPr>
              <a:t>    &lt;indoor&gt;true&lt;/indoor&gt;</a:t>
            </a:r>
          </a:p>
          <a:p>
            <a:pPr marL="0" indent="0">
              <a:lnSpc>
                <a:spcPct val="110000"/>
              </a:lnSpc>
              <a:spcBef>
                <a:spcPts val="400"/>
              </a:spcBef>
              <a:buNone/>
            </a:pPr>
            <a:r>
              <a:rPr lang="en-US" sz="1600" dirty="0">
                <a:latin typeface="Courier"/>
                <a:cs typeface="Courier"/>
                <a:sym typeface="Monaco" charset="0"/>
              </a:rPr>
              <a:t>  &lt;/plant&gt;</a:t>
            </a:r>
          </a:p>
          <a:p>
            <a:pPr marL="0" indent="0">
              <a:lnSpc>
                <a:spcPct val="110000"/>
              </a:lnSpc>
              <a:spcBef>
                <a:spcPts val="400"/>
              </a:spcBef>
              <a:buNone/>
            </a:pPr>
            <a:r>
              <a:rPr lang="en-US" sz="1600" dirty="0">
                <a:latin typeface="Courier"/>
                <a:cs typeface="Courier"/>
                <a:sym typeface="Monaco" charset="0"/>
              </a:rPr>
              <a:t>…</a:t>
            </a:r>
          </a:p>
          <a:p>
            <a:pPr marL="0" indent="0">
              <a:lnSpc>
                <a:spcPct val="110000"/>
              </a:lnSpc>
              <a:spcBef>
                <a:spcPts val="400"/>
              </a:spcBef>
              <a:buNone/>
            </a:pPr>
            <a:r>
              <a:rPr lang="en-US" sz="1600" dirty="0">
                <a:latin typeface="Courier"/>
                <a:cs typeface="Courier"/>
                <a:sym typeface="Monaco" charset="0"/>
              </a:rPr>
              <a:t>&lt;/catalog&gt;</a:t>
            </a:r>
          </a:p>
        </p:txBody>
      </p:sp>
      <p:grpSp>
        <p:nvGrpSpPr>
          <p:cNvPr id="17" name="Group 16">
            <a:extLst>
              <a:ext uri="{FF2B5EF4-FFF2-40B4-BE49-F238E27FC236}">
                <a16:creationId xmlns:a16="http://schemas.microsoft.com/office/drawing/2014/main" id="{18AE1AFE-3F0B-5B40-BE9A-8F1B273FE094}"/>
              </a:ext>
            </a:extLst>
          </p:cNvPr>
          <p:cNvGrpSpPr/>
          <p:nvPr/>
        </p:nvGrpSpPr>
        <p:grpSpPr>
          <a:xfrm>
            <a:off x="4922757" y="4492487"/>
            <a:ext cx="4211644" cy="619194"/>
            <a:chOff x="4922757" y="4492487"/>
            <a:chExt cx="4211644" cy="619194"/>
          </a:xfrm>
        </p:grpSpPr>
        <p:sp>
          <p:nvSpPr>
            <p:cNvPr id="16" name="TextBox 15">
              <a:extLst>
                <a:ext uri="{FF2B5EF4-FFF2-40B4-BE49-F238E27FC236}">
                  <a16:creationId xmlns:a16="http://schemas.microsoft.com/office/drawing/2014/main" id="{F1C7B347-6644-A64F-890F-290A38701F75}"/>
                </a:ext>
              </a:extLst>
            </p:cNvPr>
            <p:cNvSpPr txBox="1"/>
            <p:nvPr/>
          </p:nvSpPr>
          <p:spPr>
            <a:xfrm>
              <a:off x="5705257" y="4526906"/>
              <a:ext cx="3429144" cy="584775"/>
            </a:xfrm>
            <a:prstGeom prst="rect">
              <a:avLst/>
            </a:prstGeom>
          </p:spPr>
          <p:txBody>
            <a:bodyPr wrap="none" rtlCol="0">
              <a:spAutoFit/>
            </a:bodyPr>
            <a:lstStyle/>
            <a:p>
              <a:r>
                <a:rPr lang="en-US" sz="3200" dirty="0"/>
                <a:t>Nested structure</a:t>
              </a:r>
            </a:p>
          </p:txBody>
        </p:sp>
        <p:sp>
          <p:nvSpPr>
            <p:cNvPr id="15" name="Left Arrow 14">
              <a:extLst>
                <a:ext uri="{FF2B5EF4-FFF2-40B4-BE49-F238E27FC236}">
                  <a16:creationId xmlns:a16="http://schemas.microsoft.com/office/drawing/2014/main" id="{6B3B34F2-F2E9-CC42-8C2A-F05BE8DC6EB4}"/>
                </a:ext>
              </a:extLst>
            </p:cNvPr>
            <p:cNvSpPr/>
            <p:nvPr/>
          </p:nvSpPr>
          <p:spPr>
            <a:xfrm rot="816306">
              <a:off x="4922757" y="4492487"/>
              <a:ext cx="569843" cy="424070"/>
            </a:xfrm>
            <a:prstGeom prst="leftArrow">
              <a:avLst/>
            </a:prstGeom>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id="{FB39EEFE-03C3-3340-9511-D6FDDF03A61B}"/>
              </a:ext>
            </a:extLst>
          </p:cNvPr>
          <p:cNvSpPr txBox="1"/>
          <p:nvPr/>
        </p:nvSpPr>
        <p:spPr>
          <a:xfrm>
            <a:off x="5534482" y="5610587"/>
            <a:ext cx="6080511" cy="523220"/>
          </a:xfrm>
          <a:prstGeom prst="rect">
            <a:avLst/>
          </a:prstGeom>
        </p:spPr>
        <p:txBody>
          <a:bodyPr wrap="none" rtlCol="0">
            <a:spAutoFit/>
          </a:bodyPr>
          <a:lstStyle/>
          <a:p>
            <a:r>
              <a:rPr lang="en-US" sz="2800" dirty="0"/>
              <a:t>We will study XML later in the class</a:t>
            </a:r>
          </a:p>
        </p:txBody>
      </p:sp>
    </p:spTree>
    <p:extLst>
      <p:ext uri="{BB962C8B-B14F-4D97-AF65-F5344CB8AC3E}">
        <p14:creationId xmlns:p14="http://schemas.microsoft.com/office/powerpoint/2010/main" val="4080757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73078" y="2328883"/>
            <a:ext cx="10515600" cy="4593463"/>
          </a:xfrm>
        </p:spPr>
        <p:txBody>
          <a:bodyPr>
            <a:normAutofit/>
          </a:bodyPr>
          <a:lstStyle/>
          <a:p>
            <a:pPr marL="0" indent="0">
              <a:buNone/>
            </a:pPr>
            <a:r>
              <a:rPr lang="en-US" sz="2000" dirty="0">
                <a:latin typeface="Courier"/>
                <a:cs typeface="Courier"/>
              </a:rPr>
              <a:t>169.237.46.168 - - [26/Jan/2014:10:47:58 -0800] "GET /stat141/Winter04 HTTP/1.1" 301 328 "http://</a:t>
            </a:r>
            <a:r>
              <a:rPr lang="en-US" sz="2000" dirty="0" err="1">
                <a:latin typeface="Courier"/>
                <a:cs typeface="Courier"/>
              </a:rPr>
              <a:t>anson.ucdavis.edu</a:t>
            </a:r>
            <a:r>
              <a:rPr lang="en-US" sz="2000" dirty="0">
                <a:latin typeface="Courier"/>
                <a:cs typeface="Courier"/>
              </a:rPr>
              <a:t>/courses/"  </a:t>
            </a:r>
            <a:r>
              <a:rPr lang="pl-PL" sz="2000" dirty="0">
                <a:latin typeface="Courier"/>
                <a:cs typeface="Courier"/>
              </a:rPr>
              <a:t>"Mozilla/4.0 (</a:t>
            </a:r>
            <a:r>
              <a:rPr lang="pl-PL" sz="2000" dirty="0" err="1">
                <a:latin typeface="Courier"/>
                <a:cs typeface="Courier"/>
              </a:rPr>
              <a:t>compatible</a:t>
            </a:r>
            <a:r>
              <a:rPr lang="pl-PL" sz="2000" dirty="0">
                <a:latin typeface="Courier"/>
                <a:cs typeface="Courier"/>
              </a:rPr>
              <a:t>; MSIE 6.0; Windows NT 5.0; .NET CLR 1.1.4322)”</a:t>
            </a:r>
          </a:p>
          <a:p>
            <a:pPr marL="0" indent="0">
              <a:buNone/>
            </a:pPr>
            <a:endParaRPr lang="pl-PL" sz="2000" dirty="0">
              <a:latin typeface="Courier"/>
              <a:cs typeface="Courier"/>
            </a:endParaRPr>
          </a:p>
          <a:p>
            <a:pPr marL="0" indent="0">
              <a:buNone/>
            </a:pPr>
            <a:r>
              <a:rPr lang="pl-PL" sz="2000" dirty="0">
                <a:latin typeface="Courier"/>
                <a:cs typeface="Courier"/>
              </a:rPr>
              <a:t>169.237.6.168 - - [8/Jan/2014:10:47:58 -0800] "GET /stat141/Winter04/ HTTP/1.1" 200 2585 "</a:t>
            </a:r>
            <a:r>
              <a:rPr lang="pl-PL" sz="2000" dirty="0">
                <a:latin typeface="Courier"/>
                <a:cs typeface="Courier"/>
                <a:hlinkClick r:id="rId2"/>
              </a:rPr>
              <a:t>http://anson.ucdavis.edu/courses/</a:t>
            </a:r>
            <a:r>
              <a:rPr lang="pl-PL" sz="2000" dirty="0">
                <a:latin typeface="Courier"/>
                <a:cs typeface="Courier"/>
              </a:rPr>
              <a:t>" "Mozilla/4.0 (</a:t>
            </a:r>
            <a:r>
              <a:rPr lang="pl-PL" sz="2000" dirty="0" err="1">
                <a:latin typeface="Courier"/>
                <a:cs typeface="Courier"/>
              </a:rPr>
              <a:t>compatible</a:t>
            </a:r>
            <a:r>
              <a:rPr lang="pl-PL" sz="2000" dirty="0">
                <a:latin typeface="Courier"/>
                <a:cs typeface="Courier"/>
              </a:rPr>
              <a:t>; MSIE 6.0; Windows NT 5.0; .NET CLR 1.1.4322)"</a:t>
            </a:r>
            <a:endParaRPr lang="en-US" sz="2000" dirty="0">
              <a:latin typeface="Courier"/>
              <a:cs typeface="Courier"/>
            </a:endParaRPr>
          </a:p>
          <a:p>
            <a:pPr marL="0" indent="0">
              <a:buNone/>
            </a:pPr>
            <a:endParaRPr lang="pl-PL" sz="2000" dirty="0">
              <a:latin typeface="Courier"/>
              <a:cs typeface="Courier"/>
            </a:endParaRPr>
          </a:p>
          <a:p>
            <a:pPr marL="457200" lvl="1" indent="0">
              <a:buNone/>
            </a:pPr>
            <a:endParaRPr lang="en-US" dirty="0"/>
          </a:p>
        </p:txBody>
      </p:sp>
      <p:sp>
        <p:nvSpPr>
          <p:cNvPr id="2" name="Title 1"/>
          <p:cNvSpPr>
            <a:spLocks noGrp="1"/>
          </p:cNvSpPr>
          <p:nvPr>
            <p:ph type="title"/>
          </p:nvPr>
        </p:nvSpPr>
        <p:spPr>
          <a:xfrm>
            <a:off x="552450" y="519457"/>
            <a:ext cx="10801350" cy="1325563"/>
          </a:xfrm>
        </p:spPr>
        <p:txBody>
          <a:bodyPr/>
          <a:lstStyle/>
          <a:p>
            <a:r>
              <a:rPr lang="en-US" i="1" dirty="0"/>
              <a:t>Log data</a:t>
            </a:r>
          </a:p>
        </p:txBody>
      </p:sp>
      <p:sp>
        <p:nvSpPr>
          <p:cNvPr id="4" name="Rectangle 3"/>
          <p:cNvSpPr/>
          <p:nvPr/>
        </p:nvSpPr>
        <p:spPr>
          <a:xfrm>
            <a:off x="773077" y="2282845"/>
            <a:ext cx="10580723" cy="1375229"/>
          </a:xfrm>
          <a:prstGeom prst="rect">
            <a:avLst/>
          </a:prstGeom>
          <a:gradFill flip="none" rotWithShape="1">
            <a:gsLst>
              <a:gs pos="0">
                <a:schemeClr val="accent1">
                  <a:tint val="100000"/>
                  <a:shade val="100000"/>
                  <a:satMod val="130000"/>
                  <a:alpha val="38000"/>
                </a:schemeClr>
              </a:gs>
              <a:gs pos="100000">
                <a:schemeClr val="accent1">
                  <a:tint val="50000"/>
                  <a:shade val="100000"/>
                  <a:satMod val="350000"/>
                  <a:alpha val="38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773077" y="4066300"/>
            <a:ext cx="10580723" cy="1454440"/>
          </a:xfrm>
          <a:prstGeom prst="rect">
            <a:avLst/>
          </a:prstGeom>
          <a:solidFill>
            <a:srgbClr val="008000">
              <a:alpha val="38000"/>
            </a:srgb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extBox 4"/>
          <p:cNvSpPr txBox="1"/>
          <p:nvPr/>
        </p:nvSpPr>
        <p:spPr>
          <a:xfrm>
            <a:off x="7663736" y="804538"/>
            <a:ext cx="4281714" cy="1077218"/>
          </a:xfrm>
          <a:prstGeom prst="rect">
            <a:avLst/>
          </a:prstGeom>
        </p:spPr>
        <p:txBody>
          <a:bodyPr wrap="square" rtlCol="0">
            <a:spAutoFit/>
          </a:bodyPr>
          <a:lstStyle/>
          <a:p>
            <a:r>
              <a:rPr lang="en-US" sz="3200" dirty="0"/>
              <a:t>Is this a </a:t>
            </a:r>
            <a:r>
              <a:rPr lang="en-US" sz="3200" dirty="0" err="1"/>
              <a:t>csv</a:t>
            </a:r>
            <a:r>
              <a:rPr lang="en-US" sz="3200" dirty="0"/>
              <a:t> file? </a:t>
            </a:r>
            <a:r>
              <a:rPr lang="en-US" sz="3200" dirty="0" err="1"/>
              <a:t>tsv</a:t>
            </a:r>
            <a:r>
              <a:rPr lang="en-US" sz="3200" dirty="0"/>
              <a:t>?</a:t>
            </a:r>
          </a:p>
          <a:p>
            <a:r>
              <a:rPr lang="en-US" sz="3200" dirty="0"/>
              <a:t>JSON/XML?</a:t>
            </a:r>
          </a:p>
        </p:txBody>
      </p:sp>
    </p:spTree>
    <p:extLst>
      <p:ext uri="{BB962C8B-B14F-4D97-AF65-F5344CB8AC3E}">
        <p14:creationId xmlns:p14="http://schemas.microsoft.com/office/powerpoint/2010/main" val="41011218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3EF4396-9A0E-E94A-86CA-6647A07E30A0}"/>
              </a:ext>
            </a:extLst>
          </p:cNvPr>
          <p:cNvSpPr>
            <a:spLocks noGrp="1"/>
          </p:cNvSpPr>
          <p:nvPr>
            <p:ph type="title"/>
          </p:nvPr>
        </p:nvSpPr>
        <p:spPr>
          <a:xfrm>
            <a:off x="597808" y="1301526"/>
            <a:ext cx="11594192" cy="2852737"/>
          </a:xfrm>
        </p:spPr>
        <p:txBody>
          <a:bodyPr/>
          <a:lstStyle/>
          <a:p>
            <a:r>
              <a:rPr lang="en-US" dirty="0"/>
              <a:t>Data can be </a:t>
            </a:r>
            <a:r>
              <a:rPr lang="en-US" b="1" dirty="0"/>
              <a:t>split across files </a:t>
            </a:r>
            <a:r>
              <a:rPr lang="en-US" dirty="0"/>
              <a:t>and </a:t>
            </a:r>
            <a:r>
              <a:rPr lang="en-US" b="1" dirty="0"/>
              <a:t>reference other data</a:t>
            </a:r>
            <a:r>
              <a:rPr lang="en-US" dirty="0"/>
              <a:t>.</a:t>
            </a:r>
          </a:p>
        </p:txBody>
      </p:sp>
      <p:sp>
        <p:nvSpPr>
          <p:cNvPr id="5" name="Text Placeholder 4">
            <a:extLst>
              <a:ext uri="{FF2B5EF4-FFF2-40B4-BE49-F238E27FC236}">
                <a16:creationId xmlns:a16="http://schemas.microsoft.com/office/drawing/2014/main" id="{D83F7947-7AB0-BF45-8AE3-6BF5B65E006C}"/>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863092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Structure: Keys</a:t>
            </a:r>
          </a:p>
        </p:txBody>
      </p:sp>
      <p:sp>
        <p:nvSpPr>
          <p:cNvPr id="3" name="Content Placeholder 2"/>
          <p:cNvSpPr>
            <a:spLocks noGrp="1"/>
          </p:cNvSpPr>
          <p:nvPr>
            <p:ph idx="1"/>
          </p:nvPr>
        </p:nvSpPr>
        <p:spPr>
          <a:xfrm>
            <a:off x="658090" y="1656173"/>
            <a:ext cx="6766135" cy="4650498"/>
          </a:xfrm>
        </p:spPr>
        <p:txBody>
          <a:bodyPr>
            <a:normAutofit lnSpcReduction="10000"/>
          </a:bodyPr>
          <a:lstStyle/>
          <a:p>
            <a:r>
              <a:rPr lang="en-US" dirty="0"/>
              <a:t>Often data will reference other pieces of data</a:t>
            </a:r>
          </a:p>
          <a:p>
            <a:r>
              <a:rPr lang="en-US" b="1" dirty="0"/>
              <a:t>Primary key:</a:t>
            </a:r>
            <a:r>
              <a:rPr lang="en-US" dirty="0"/>
              <a:t> </a:t>
            </a:r>
            <a:r>
              <a:rPr lang="en-US" i="1" dirty="0"/>
              <a:t>the column or set of columns in a table that determine the values of the remaining columns</a:t>
            </a:r>
          </a:p>
          <a:p>
            <a:pPr lvl="1"/>
            <a:r>
              <a:rPr lang="en-US" dirty="0"/>
              <a:t>Primary keys are unique</a:t>
            </a:r>
          </a:p>
          <a:p>
            <a:pPr lvl="1"/>
            <a:r>
              <a:rPr lang="en-US" dirty="0"/>
              <a:t>Examples: SSN, </a:t>
            </a:r>
            <a:r>
              <a:rPr lang="en-US" dirty="0" err="1"/>
              <a:t>ProductIDs</a:t>
            </a:r>
            <a:r>
              <a:rPr lang="en-US" dirty="0"/>
              <a:t>, </a:t>
            </a:r>
            <a:r>
              <a:rPr lang="mr-IN" dirty="0"/>
              <a:t>…</a:t>
            </a:r>
            <a:endParaRPr lang="en-US" dirty="0"/>
          </a:p>
          <a:p>
            <a:r>
              <a:rPr lang="en-US" b="1" dirty="0"/>
              <a:t>Foreign keys:</a:t>
            </a:r>
            <a:r>
              <a:rPr lang="en-US" dirty="0"/>
              <a:t> the column or sets of columns that reference primary keys in other tables.</a:t>
            </a:r>
            <a:endParaRPr lang="en-US" b="1" dirty="0"/>
          </a:p>
        </p:txBody>
      </p:sp>
      <p:graphicFrame>
        <p:nvGraphicFramePr>
          <p:cNvPr id="4" name="Table 3"/>
          <p:cNvGraphicFramePr>
            <a:graphicFrameLocks noGrp="1"/>
          </p:cNvGraphicFramePr>
          <p:nvPr>
            <p:extLst/>
          </p:nvPr>
        </p:nvGraphicFramePr>
        <p:xfrm>
          <a:off x="7454017" y="444650"/>
          <a:ext cx="4520913" cy="1478280"/>
        </p:xfrm>
        <a:graphic>
          <a:graphicData uri="http://schemas.openxmlformats.org/drawingml/2006/table">
            <a:tbl>
              <a:tblPr firstRow="1" bandRow="1">
                <a:tableStyleId>{5C22544A-7EE6-4342-B048-85BDC9FD1C3A}</a:tableStyleId>
              </a:tblPr>
              <a:tblGrid>
                <a:gridCol w="1506971">
                  <a:extLst>
                    <a:ext uri="{9D8B030D-6E8A-4147-A177-3AD203B41FA5}">
                      <a16:colId xmlns:a16="http://schemas.microsoft.com/office/drawing/2014/main" val="20000"/>
                    </a:ext>
                  </a:extLst>
                </a:gridCol>
                <a:gridCol w="1506971">
                  <a:extLst>
                    <a:ext uri="{9D8B030D-6E8A-4147-A177-3AD203B41FA5}">
                      <a16:colId xmlns:a16="http://schemas.microsoft.com/office/drawing/2014/main" val="20001"/>
                    </a:ext>
                  </a:extLst>
                </a:gridCol>
                <a:gridCol w="1506971">
                  <a:extLst>
                    <a:ext uri="{9D8B030D-6E8A-4147-A177-3AD203B41FA5}">
                      <a16:colId xmlns:a16="http://schemas.microsoft.com/office/drawing/2014/main" val="20002"/>
                    </a:ext>
                  </a:extLst>
                </a:gridCol>
              </a:tblGrid>
              <a:tr h="370840">
                <a:tc>
                  <a:txBody>
                    <a:bodyPr/>
                    <a:lstStyle/>
                    <a:p>
                      <a:r>
                        <a:rPr lang="en-US" u="sng" dirty="0" err="1"/>
                        <a:t>OrderNum</a:t>
                      </a:r>
                      <a:endParaRPr lang="en-US" u="sng" dirty="0"/>
                    </a:p>
                  </a:txBody>
                  <a:tcPr/>
                </a:tc>
                <a:tc>
                  <a:txBody>
                    <a:bodyPr/>
                    <a:lstStyle/>
                    <a:p>
                      <a:r>
                        <a:rPr lang="en-US" u="sng" dirty="0" err="1"/>
                        <a:t>ProdID</a:t>
                      </a:r>
                      <a:endParaRPr lang="en-US" u="sng" dirty="0"/>
                    </a:p>
                  </a:txBody>
                  <a:tcPr/>
                </a:tc>
                <a:tc>
                  <a:txBody>
                    <a:bodyPr/>
                    <a:lstStyle/>
                    <a:p>
                      <a:r>
                        <a:rPr lang="en-US" dirty="0"/>
                        <a:t>Quantity</a:t>
                      </a:r>
                    </a:p>
                  </a:txBody>
                  <a:tcPr/>
                </a:tc>
                <a:extLst>
                  <a:ext uri="{0D108BD9-81ED-4DB2-BD59-A6C34878D82A}">
                    <a16:rowId xmlns:a16="http://schemas.microsoft.com/office/drawing/2014/main" val="10000"/>
                  </a:ext>
                </a:extLst>
              </a:tr>
              <a:tr h="370840">
                <a:tc>
                  <a:txBody>
                    <a:bodyPr/>
                    <a:lstStyle/>
                    <a:p>
                      <a:r>
                        <a:rPr lang="en-US" dirty="0"/>
                        <a:t>1</a:t>
                      </a:r>
                    </a:p>
                  </a:txBody>
                  <a:tcPr/>
                </a:tc>
                <a:tc>
                  <a:txBody>
                    <a:bodyPr/>
                    <a:lstStyle/>
                    <a:p>
                      <a:r>
                        <a:rPr lang="en-US" dirty="0"/>
                        <a:t>42</a:t>
                      </a:r>
                    </a:p>
                  </a:txBody>
                  <a:tcPr/>
                </a:tc>
                <a:tc>
                  <a:txBody>
                    <a:bodyPr/>
                    <a:lstStyle/>
                    <a:p>
                      <a:r>
                        <a:rPr lang="en-US" dirty="0"/>
                        <a:t>3</a:t>
                      </a:r>
                    </a:p>
                  </a:txBody>
                  <a:tcPr/>
                </a:tc>
                <a:extLst>
                  <a:ext uri="{0D108BD9-81ED-4DB2-BD59-A6C34878D82A}">
                    <a16:rowId xmlns:a16="http://schemas.microsoft.com/office/drawing/2014/main" val="10001"/>
                  </a:ext>
                </a:extLst>
              </a:tr>
              <a:tr h="370840">
                <a:tc>
                  <a:txBody>
                    <a:bodyPr/>
                    <a:lstStyle/>
                    <a:p>
                      <a:r>
                        <a:rPr lang="en-US" dirty="0"/>
                        <a:t>1</a:t>
                      </a:r>
                    </a:p>
                  </a:txBody>
                  <a:tcPr/>
                </a:tc>
                <a:tc>
                  <a:txBody>
                    <a:bodyPr/>
                    <a:lstStyle/>
                    <a:p>
                      <a:r>
                        <a:rPr lang="en-US" dirty="0"/>
                        <a:t>999</a:t>
                      </a:r>
                    </a:p>
                  </a:txBody>
                  <a:tcPr/>
                </a:tc>
                <a:tc>
                  <a:txBody>
                    <a:bodyPr/>
                    <a:lstStyle/>
                    <a:p>
                      <a:r>
                        <a:rPr lang="en-US" dirty="0"/>
                        <a:t>2</a:t>
                      </a:r>
                    </a:p>
                  </a:txBody>
                  <a:tcPr/>
                </a:tc>
                <a:extLst>
                  <a:ext uri="{0D108BD9-81ED-4DB2-BD59-A6C34878D82A}">
                    <a16:rowId xmlns:a16="http://schemas.microsoft.com/office/drawing/2014/main" val="10002"/>
                  </a:ext>
                </a:extLst>
              </a:tr>
              <a:tr h="360801">
                <a:tc>
                  <a:txBody>
                    <a:bodyPr/>
                    <a:lstStyle/>
                    <a:p>
                      <a:r>
                        <a:rPr lang="en-US" dirty="0"/>
                        <a:t>2</a:t>
                      </a:r>
                    </a:p>
                  </a:txBody>
                  <a:tcPr/>
                </a:tc>
                <a:tc>
                  <a:txBody>
                    <a:bodyPr/>
                    <a:lstStyle/>
                    <a:p>
                      <a:r>
                        <a:rPr lang="en-US" dirty="0"/>
                        <a:t>42</a:t>
                      </a:r>
                    </a:p>
                  </a:txBody>
                  <a:tcPr/>
                </a:tc>
                <a:tc>
                  <a:txBody>
                    <a:bodyPr/>
                    <a:lstStyle/>
                    <a:p>
                      <a:r>
                        <a:rPr lang="en-US" dirty="0"/>
                        <a:t>1</a:t>
                      </a:r>
                    </a:p>
                  </a:txBody>
                  <a:tcPr/>
                </a:tc>
                <a:extLst>
                  <a:ext uri="{0D108BD9-81ED-4DB2-BD59-A6C34878D82A}">
                    <a16:rowId xmlns:a16="http://schemas.microsoft.com/office/drawing/2014/main" val="10003"/>
                  </a:ext>
                </a:extLst>
              </a:tr>
            </a:tbl>
          </a:graphicData>
        </a:graphic>
      </p:graphicFrame>
      <p:graphicFrame>
        <p:nvGraphicFramePr>
          <p:cNvPr id="5" name="Table 4"/>
          <p:cNvGraphicFramePr>
            <a:graphicFrameLocks noGrp="1"/>
          </p:cNvGraphicFramePr>
          <p:nvPr>
            <p:extLst/>
          </p:nvPr>
        </p:nvGraphicFramePr>
        <p:xfrm>
          <a:off x="7624600" y="2377166"/>
          <a:ext cx="4350330" cy="1107440"/>
        </p:xfrm>
        <a:graphic>
          <a:graphicData uri="http://schemas.openxmlformats.org/drawingml/2006/table">
            <a:tbl>
              <a:tblPr firstRow="1" bandRow="1">
                <a:tableStyleId>{93296810-A885-4BE3-A3E7-6D5BEEA58F35}</a:tableStyleId>
              </a:tblPr>
              <a:tblGrid>
                <a:gridCol w="1450110">
                  <a:extLst>
                    <a:ext uri="{9D8B030D-6E8A-4147-A177-3AD203B41FA5}">
                      <a16:colId xmlns:a16="http://schemas.microsoft.com/office/drawing/2014/main" val="20000"/>
                    </a:ext>
                  </a:extLst>
                </a:gridCol>
                <a:gridCol w="1450110">
                  <a:extLst>
                    <a:ext uri="{9D8B030D-6E8A-4147-A177-3AD203B41FA5}">
                      <a16:colId xmlns:a16="http://schemas.microsoft.com/office/drawing/2014/main" val="20001"/>
                    </a:ext>
                  </a:extLst>
                </a:gridCol>
                <a:gridCol w="1450110">
                  <a:extLst>
                    <a:ext uri="{9D8B030D-6E8A-4147-A177-3AD203B41FA5}">
                      <a16:colId xmlns:a16="http://schemas.microsoft.com/office/drawing/2014/main" val="20002"/>
                    </a:ext>
                  </a:extLst>
                </a:gridCol>
              </a:tblGrid>
              <a:tr h="0">
                <a:tc>
                  <a:txBody>
                    <a:bodyPr/>
                    <a:lstStyle/>
                    <a:p>
                      <a:r>
                        <a:rPr lang="en-US" u="sng" dirty="0" err="1"/>
                        <a:t>OrderNum</a:t>
                      </a:r>
                      <a:endParaRPr lang="en-US" u="sng" dirty="0"/>
                    </a:p>
                  </a:txBody>
                  <a:tcPr/>
                </a:tc>
                <a:tc>
                  <a:txBody>
                    <a:bodyPr/>
                    <a:lstStyle/>
                    <a:p>
                      <a:r>
                        <a:rPr lang="en-US" u="sng" dirty="0" err="1"/>
                        <a:t>CustID</a:t>
                      </a:r>
                      <a:endParaRPr lang="en-US" u="sng" dirty="0"/>
                    </a:p>
                  </a:txBody>
                  <a:tcPr/>
                </a:tc>
                <a:tc>
                  <a:txBody>
                    <a:bodyPr/>
                    <a:lstStyle/>
                    <a:p>
                      <a:r>
                        <a:rPr lang="en-US" dirty="0"/>
                        <a:t>Date</a:t>
                      </a:r>
                    </a:p>
                  </a:txBody>
                  <a:tcPr/>
                </a:tc>
                <a:extLst>
                  <a:ext uri="{0D108BD9-81ED-4DB2-BD59-A6C34878D82A}">
                    <a16:rowId xmlns:a16="http://schemas.microsoft.com/office/drawing/2014/main" val="10000"/>
                  </a:ext>
                </a:extLst>
              </a:tr>
              <a:tr h="370840">
                <a:tc>
                  <a:txBody>
                    <a:bodyPr/>
                    <a:lstStyle/>
                    <a:p>
                      <a:r>
                        <a:rPr lang="en-US" dirty="0"/>
                        <a:t>1</a:t>
                      </a:r>
                    </a:p>
                  </a:txBody>
                  <a:tcPr/>
                </a:tc>
                <a:tc>
                  <a:txBody>
                    <a:bodyPr/>
                    <a:lstStyle/>
                    <a:p>
                      <a:r>
                        <a:rPr lang="en-US" dirty="0"/>
                        <a:t>171345</a:t>
                      </a:r>
                    </a:p>
                  </a:txBody>
                  <a:tcPr/>
                </a:tc>
                <a:tc>
                  <a:txBody>
                    <a:bodyPr/>
                    <a:lstStyle/>
                    <a:p>
                      <a:r>
                        <a:rPr lang="en-US" dirty="0"/>
                        <a:t>8/21/2017</a:t>
                      </a:r>
                    </a:p>
                  </a:txBody>
                  <a:tcPr/>
                </a:tc>
                <a:extLst>
                  <a:ext uri="{0D108BD9-81ED-4DB2-BD59-A6C34878D82A}">
                    <a16:rowId xmlns:a16="http://schemas.microsoft.com/office/drawing/2014/main" val="10001"/>
                  </a:ext>
                </a:extLst>
              </a:tr>
              <a:tr h="370840">
                <a:tc>
                  <a:txBody>
                    <a:bodyPr/>
                    <a:lstStyle/>
                    <a:p>
                      <a:r>
                        <a:rPr lang="en-US" dirty="0"/>
                        <a:t>2</a:t>
                      </a:r>
                    </a:p>
                  </a:txBody>
                  <a:tcPr/>
                </a:tc>
                <a:tc>
                  <a:txBody>
                    <a:bodyPr/>
                    <a:lstStyle/>
                    <a:p>
                      <a:r>
                        <a:rPr lang="en-US" dirty="0"/>
                        <a:t>281139</a:t>
                      </a:r>
                    </a:p>
                  </a:txBody>
                  <a:tcPr/>
                </a:tc>
                <a:tc>
                  <a:txBody>
                    <a:bodyPr/>
                    <a:lstStyle/>
                    <a:p>
                      <a:r>
                        <a:rPr lang="en-US" dirty="0"/>
                        <a:t>8/30/2017</a:t>
                      </a:r>
                    </a:p>
                  </a:txBody>
                  <a:tcPr/>
                </a:tc>
                <a:extLst>
                  <a:ext uri="{0D108BD9-81ED-4DB2-BD59-A6C34878D82A}">
                    <a16:rowId xmlns:a16="http://schemas.microsoft.com/office/drawing/2014/main" val="10002"/>
                  </a:ext>
                </a:extLst>
              </a:tr>
            </a:tbl>
          </a:graphicData>
        </a:graphic>
      </p:graphicFrame>
      <p:graphicFrame>
        <p:nvGraphicFramePr>
          <p:cNvPr id="6" name="Table 5"/>
          <p:cNvGraphicFramePr>
            <a:graphicFrameLocks noGrp="1"/>
          </p:cNvGraphicFramePr>
          <p:nvPr>
            <p:extLst/>
          </p:nvPr>
        </p:nvGraphicFramePr>
        <p:xfrm>
          <a:off x="9462926" y="3928804"/>
          <a:ext cx="2512004" cy="1112520"/>
        </p:xfrm>
        <a:graphic>
          <a:graphicData uri="http://schemas.openxmlformats.org/drawingml/2006/table">
            <a:tbl>
              <a:tblPr firstRow="1" bandRow="1">
                <a:tableStyleId>{21E4AEA4-8DFA-4A89-87EB-49C32662AFE0}</a:tableStyleId>
              </a:tblPr>
              <a:tblGrid>
                <a:gridCol w="1256002">
                  <a:extLst>
                    <a:ext uri="{9D8B030D-6E8A-4147-A177-3AD203B41FA5}">
                      <a16:colId xmlns:a16="http://schemas.microsoft.com/office/drawing/2014/main" val="20000"/>
                    </a:ext>
                  </a:extLst>
                </a:gridCol>
                <a:gridCol w="1256002">
                  <a:extLst>
                    <a:ext uri="{9D8B030D-6E8A-4147-A177-3AD203B41FA5}">
                      <a16:colId xmlns:a16="http://schemas.microsoft.com/office/drawing/2014/main" val="20001"/>
                    </a:ext>
                  </a:extLst>
                </a:gridCol>
              </a:tblGrid>
              <a:tr h="370840">
                <a:tc>
                  <a:txBody>
                    <a:bodyPr/>
                    <a:lstStyle/>
                    <a:p>
                      <a:r>
                        <a:rPr lang="en-US" u="sng" dirty="0" err="1"/>
                        <a:t>ProdID</a:t>
                      </a:r>
                      <a:endParaRPr lang="en-US" u="sng" dirty="0"/>
                    </a:p>
                  </a:txBody>
                  <a:tcPr/>
                </a:tc>
                <a:tc>
                  <a:txBody>
                    <a:bodyPr/>
                    <a:lstStyle/>
                    <a:p>
                      <a:r>
                        <a:rPr lang="en-US" u="none" dirty="0"/>
                        <a:t>Cost</a:t>
                      </a:r>
                    </a:p>
                  </a:txBody>
                  <a:tcPr/>
                </a:tc>
                <a:extLst>
                  <a:ext uri="{0D108BD9-81ED-4DB2-BD59-A6C34878D82A}">
                    <a16:rowId xmlns:a16="http://schemas.microsoft.com/office/drawing/2014/main" val="10000"/>
                  </a:ext>
                </a:extLst>
              </a:tr>
              <a:tr h="370840">
                <a:tc>
                  <a:txBody>
                    <a:bodyPr/>
                    <a:lstStyle/>
                    <a:p>
                      <a:r>
                        <a:rPr lang="en-US" dirty="0"/>
                        <a:t>42</a:t>
                      </a:r>
                    </a:p>
                  </a:txBody>
                  <a:tcPr/>
                </a:tc>
                <a:tc>
                  <a:txBody>
                    <a:bodyPr/>
                    <a:lstStyle/>
                    <a:p>
                      <a:r>
                        <a:rPr lang="en-US" dirty="0"/>
                        <a:t>3.14</a:t>
                      </a:r>
                    </a:p>
                  </a:txBody>
                  <a:tcPr/>
                </a:tc>
                <a:extLst>
                  <a:ext uri="{0D108BD9-81ED-4DB2-BD59-A6C34878D82A}">
                    <a16:rowId xmlns:a16="http://schemas.microsoft.com/office/drawing/2014/main" val="10001"/>
                  </a:ext>
                </a:extLst>
              </a:tr>
              <a:tr h="370840">
                <a:tc>
                  <a:txBody>
                    <a:bodyPr/>
                    <a:lstStyle/>
                    <a:p>
                      <a:r>
                        <a:rPr lang="en-US" dirty="0"/>
                        <a:t>999</a:t>
                      </a:r>
                    </a:p>
                  </a:txBody>
                  <a:tcPr/>
                </a:tc>
                <a:tc>
                  <a:txBody>
                    <a:bodyPr/>
                    <a:lstStyle/>
                    <a:p>
                      <a:r>
                        <a:rPr lang="en-US" dirty="0"/>
                        <a:t>2.72</a:t>
                      </a:r>
                    </a:p>
                  </a:txBody>
                  <a:tcPr/>
                </a:tc>
                <a:extLst>
                  <a:ext uri="{0D108BD9-81ED-4DB2-BD59-A6C34878D82A}">
                    <a16:rowId xmlns:a16="http://schemas.microsoft.com/office/drawing/2014/main" val="10002"/>
                  </a:ext>
                </a:extLst>
              </a:tr>
            </a:tbl>
          </a:graphicData>
        </a:graphic>
      </p:graphicFrame>
      <p:sp>
        <p:nvSpPr>
          <p:cNvPr id="7" name="TextBox 6"/>
          <p:cNvSpPr txBox="1"/>
          <p:nvPr/>
        </p:nvSpPr>
        <p:spPr>
          <a:xfrm>
            <a:off x="10235351" y="110078"/>
            <a:ext cx="1739579" cy="369332"/>
          </a:xfrm>
          <a:prstGeom prst="rect">
            <a:avLst/>
          </a:prstGeom>
        </p:spPr>
        <p:txBody>
          <a:bodyPr wrap="none" rtlCol="0">
            <a:spAutoFit/>
          </a:bodyPr>
          <a:lstStyle/>
          <a:p>
            <a:pPr algn="r"/>
            <a:r>
              <a:rPr lang="en-US" dirty="0" err="1"/>
              <a:t>Purchases.csv</a:t>
            </a:r>
            <a:endParaRPr lang="en-US" dirty="0"/>
          </a:p>
        </p:txBody>
      </p:sp>
      <p:sp>
        <p:nvSpPr>
          <p:cNvPr id="8" name="TextBox 7"/>
          <p:cNvSpPr txBox="1"/>
          <p:nvPr/>
        </p:nvSpPr>
        <p:spPr>
          <a:xfrm>
            <a:off x="10386033" y="3589274"/>
            <a:ext cx="1588897" cy="369332"/>
          </a:xfrm>
          <a:prstGeom prst="rect">
            <a:avLst/>
          </a:prstGeom>
        </p:spPr>
        <p:txBody>
          <a:bodyPr wrap="none" rtlCol="0">
            <a:spAutoFit/>
          </a:bodyPr>
          <a:lstStyle/>
          <a:p>
            <a:pPr algn="r"/>
            <a:r>
              <a:rPr lang="en-US" dirty="0" err="1"/>
              <a:t>Products.csv</a:t>
            </a:r>
            <a:endParaRPr lang="en-US" dirty="0"/>
          </a:p>
        </p:txBody>
      </p:sp>
      <p:sp>
        <p:nvSpPr>
          <p:cNvPr id="9" name="TextBox 8"/>
          <p:cNvSpPr txBox="1"/>
          <p:nvPr/>
        </p:nvSpPr>
        <p:spPr>
          <a:xfrm>
            <a:off x="10621674" y="2037636"/>
            <a:ext cx="1353256" cy="369332"/>
          </a:xfrm>
          <a:prstGeom prst="rect">
            <a:avLst/>
          </a:prstGeom>
        </p:spPr>
        <p:txBody>
          <a:bodyPr wrap="none" rtlCol="0">
            <a:spAutoFit/>
          </a:bodyPr>
          <a:lstStyle/>
          <a:p>
            <a:pPr algn="r"/>
            <a:r>
              <a:rPr lang="en-US" dirty="0" err="1"/>
              <a:t>Orders.csv</a:t>
            </a:r>
            <a:endParaRPr lang="en-US" dirty="0"/>
          </a:p>
        </p:txBody>
      </p:sp>
      <p:graphicFrame>
        <p:nvGraphicFramePr>
          <p:cNvPr id="10" name="Table 9"/>
          <p:cNvGraphicFramePr>
            <a:graphicFrameLocks noGrp="1"/>
          </p:cNvGraphicFramePr>
          <p:nvPr>
            <p:extLst/>
          </p:nvPr>
        </p:nvGraphicFramePr>
        <p:xfrm>
          <a:off x="9462926" y="5485525"/>
          <a:ext cx="2512004" cy="1112520"/>
        </p:xfrm>
        <a:graphic>
          <a:graphicData uri="http://schemas.openxmlformats.org/drawingml/2006/table">
            <a:tbl>
              <a:tblPr firstRow="1" bandRow="1">
                <a:tableStyleId>{00A15C55-8517-42AA-B614-E9B94910E393}</a:tableStyleId>
              </a:tblPr>
              <a:tblGrid>
                <a:gridCol w="1256002">
                  <a:extLst>
                    <a:ext uri="{9D8B030D-6E8A-4147-A177-3AD203B41FA5}">
                      <a16:colId xmlns:a16="http://schemas.microsoft.com/office/drawing/2014/main" val="20000"/>
                    </a:ext>
                  </a:extLst>
                </a:gridCol>
                <a:gridCol w="1256002">
                  <a:extLst>
                    <a:ext uri="{9D8B030D-6E8A-4147-A177-3AD203B41FA5}">
                      <a16:colId xmlns:a16="http://schemas.microsoft.com/office/drawing/2014/main" val="20001"/>
                    </a:ext>
                  </a:extLst>
                </a:gridCol>
              </a:tblGrid>
              <a:tr h="370840">
                <a:tc>
                  <a:txBody>
                    <a:bodyPr/>
                    <a:lstStyle/>
                    <a:p>
                      <a:r>
                        <a:rPr lang="en-US" u="sng" dirty="0" err="1"/>
                        <a:t>CustID</a:t>
                      </a:r>
                      <a:endParaRPr lang="en-US" u="sng" dirty="0"/>
                    </a:p>
                  </a:txBody>
                  <a:tcPr/>
                </a:tc>
                <a:tc>
                  <a:txBody>
                    <a:bodyPr/>
                    <a:lstStyle/>
                    <a:p>
                      <a:r>
                        <a:rPr lang="en-US" u="none" dirty="0" err="1"/>
                        <a:t>Addr</a:t>
                      </a:r>
                      <a:endParaRPr lang="en-US" u="none" dirty="0"/>
                    </a:p>
                  </a:txBody>
                  <a:tcPr/>
                </a:tc>
                <a:extLst>
                  <a:ext uri="{0D108BD9-81ED-4DB2-BD59-A6C34878D82A}">
                    <a16:rowId xmlns:a16="http://schemas.microsoft.com/office/drawing/2014/main" val="10000"/>
                  </a:ext>
                </a:extLst>
              </a:tr>
              <a:tr h="370840">
                <a:tc>
                  <a:txBody>
                    <a:bodyPr/>
                    <a:lstStyle/>
                    <a:p>
                      <a:r>
                        <a:rPr lang="en-US" dirty="0"/>
                        <a:t>171345</a:t>
                      </a:r>
                    </a:p>
                  </a:txBody>
                  <a:tcPr/>
                </a:tc>
                <a:tc>
                  <a:txBody>
                    <a:bodyPr/>
                    <a:lstStyle/>
                    <a:p>
                      <a:r>
                        <a:rPr lang="en-US" dirty="0"/>
                        <a:t>Harmon.. </a:t>
                      </a:r>
                    </a:p>
                  </a:txBody>
                  <a:tcPr/>
                </a:tc>
                <a:extLst>
                  <a:ext uri="{0D108BD9-81ED-4DB2-BD59-A6C34878D82A}">
                    <a16:rowId xmlns:a16="http://schemas.microsoft.com/office/drawing/2014/main" val="10001"/>
                  </a:ext>
                </a:extLst>
              </a:tr>
              <a:tr h="370840">
                <a:tc>
                  <a:txBody>
                    <a:bodyPr/>
                    <a:lstStyle/>
                    <a:p>
                      <a:r>
                        <a:rPr lang="en-US" dirty="0"/>
                        <a:t>281139</a:t>
                      </a:r>
                    </a:p>
                  </a:txBody>
                  <a:tcPr/>
                </a:tc>
                <a:tc>
                  <a:txBody>
                    <a:bodyPr/>
                    <a:lstStyle/>
                    <a:p>
                      <a:r>
                        <a:rPr lang="en-US" dirty="0"/>
                        <a:t>Main ..</a:t>
                      </a:r>
                    </a:p>
                  </a:txBody>
                  <a:tcPr/>
                </a:tc>
                <a:extLst>
                  <a:ext uri="{0D108BD9-81ED-4DB2-BD59-A6C34878D82A}">
                    <a16:rowId xmlns:a16="http://schemas.microsoft.com/office/drawing/2014/main" val="10002"/>
                  </a:ext>
                </a:extLst>
              </a:tr>
            </a:tbl>
          </a:graphicData>
        </a:graphic>
      </p:graphicFrame>
      <p:sp>
        <p:nvSpPr>
          <p:cNvPr id="11" name="TextBox 10"/>
          <p:cNvSpPr txBox="1"/>
          <p:nvPr/>
        </p:nvSpPr>
        <p:spPr>
          <a:xfrm>
            <a:off x="10185658" y="5145992"/>
            <a:ext cx="1789272" cy="369332"/>
          </a:xfrm>
          <a:prstGeom prst="rect">
            <a:avLst/>
          </a:prstGeom>
        </p:spPr>
        <p:txBody>
          <a:bodyPr wrap="none" rtlCol="0">
            <a:spAutoFit/>
          </a:bodyPr>
          <a:lstStyle/>
          <a:p>
            <a:pPr algn="r"/>
            <a:r>
              <a:rPr lang="en-US" dirty="0" err="1"/>
              <a:t>Customers.csv</a:t>
            </a:r>
            <a:endParaRPr lang="en-US" dirty="0"/>
          </a:p>
        </p:txBody>
      </p:sp>
      <p:grpSp>
        <p:nvGrpSpPr>
          <p:cNvPr id="12" name="Group 11"/>
          <p:cNvGrpSpPr/>
          <p:nvPr/>
        </p:nvGrpSpPr>
        <p:grpSpPr>
          <a:xfrm>
            <a:off x="7865145" y="1960363"/>
            <a:ext cx="1934620" cy="416803"/>
            <a:chOff x="7865145" y="1960363"/>
            <a:chExt cx="1934620" cy="416803"/>
          </a:xfrm>
        </p:grpSpPr>
        <p:sp>
          <p:nvSpPr>
            <p:cNvPr id="26" name="TextBox 25"/>
            <p:cNvSpPr txBox="1"/>
            <p:nvPr/>
          </p:nvSpPr>
          <p:spPr>
            <a:xfrm>
              <a:off x="7865145" y="1960363"/>
              <a:ext cx="1484702" cy="369332"/>
            </a:xfrm>
            <a:prstGeom prst="rect">
              <a:avLst/>
            </a:prstGeom>
          </p:spPr>
          <p:txBody>
            <a:bodyPr wrap="none" rtlCol="0">
              <a:spAutoFit/>
            </a:bodyPr>
            <a:lstStyle/>
            <a:p>
              <a:r>
                <a:rPr lang="en-US" dirty="0"/>
                <a:t>Foreign Key</a:t>
              </a:r>
            </a:p>
          </p:txBody>
        </p:sp>
        <p:cxnSp>
          <p:nvCxnSpPr>
            <p:cNvPr id="28" name="Curved Connector 27"/>
            <p:cNvCxnSpPr>
              <a:stCxn id="26" idx="3"/>
              <a:endCxn id="5" idx="0"/>
            </p:cNvCxnSpPr>
            <p:nvPr/>
          </p:nvCxnSpPr>
          <p:spPr>
            <a:xfrm>
              <a:off x="9349847" y="2145029"/>
              <a:ext cx="449918" cy="232137"/>
            </a:xfrm>
            <a:prstGeom prst="curvedConnector2">
              <a:avLst/>
            </a:prstGeom>
            <a:ln>
              <a:tailEnd type="triangle"/>
            </a:ln>
          </p:spPr>
          <p:style>
            <a:lnRef idx="3">
              <a:schemeClr val="dk1"/>
            </a:lnRef>
            <a:fillRef idx="0">
              <a:schemeClr val="dk1"/>
            </a:fillRef>
            <a:effectRef idx="2">
              <a:schemeClr val="dk1"/>
            </a:effectRef>
            <a:fontRef idx="minor">
              <a:schemeClr val="tx1"/>
            </a:fontRef>
          </p:style>
        </p:cxnSp>
      </p:grpSp>
      <p:grpSp>
        <p:nvGrpSpPr>
          <p:cNvPr id="13" name="Group 12"/>
          <p:cNvGrpSpPr/>
          <p:nvPr/>
        </p:nvGrpSpPr>
        <p:grpSpPr>
          <a:xfrm>
            <a:off x="7873161" y="4961326"/>
            <a:ext cx="1926604" cy="524199"/>
            <a:chOff x="7873161" y="4961326"/>
            <a:chExt cx="1926604" cy="524199"/>
          </a:xfrm>
        </p:grpSpPr>
        <p:sp>
          <p:nvSpPr>
            <p:cNvPr id="25" name="TextBox 24"/>
            <p:cNvSpPr txBox="1"/>
            <p:nvPr/>
          </p:nvSpPr>
          <p:spPr>
            <a:xfrm>
              <a:off x="7873161" y="4961326"/>
              <a:ext cx="1476686" cy="369332"/>
            </a:xfrm>
            <a:prstGeom prst="rect">
              <a:avLst/>
            </a:prstGeom>
          </p:spPr>
          <p:txBody>
            <a:bodyPr wrap="none" rtlCol="0">
              <a:spAutoFit/>
            </a:bodyPr>
            <a:lstStyle/>
            <a:p>
              <a:r>
                <a:rPr lang="en-US" dirty="0"/>
                <a:t>Primary Key</a:t>
              </a:r>
            </a:p>
          </p:txBody>
        </p:sp>
        <p:cxnSp>
          <p:nvCxnSpPr>
            <p:cNvPr id="37" name="Straight Arrow Connector 36"/>
            <p:cNvCxnSpPr>
              <a:stCxn id="25" idx="3"/>
            </p:cNvCxnSpPr>
            <p:nvPr/>
          </p:nvCxnSpPr>
          <p:spPr>
            <a:xfrm>
              <a:off x="9349847" y="5145992"/>
              <a:ext cx="449918" cy="33953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4422368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par>
                                <p:cTn id="24" presetID="10" presetClass="entr" presetSubtype="0" fill="hold"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
                                            <p:txEl>
                                              <p:pRg st="1" end="1"/>
                                            </p:txEl>
                                          </p:spTgt>
                                        </p:tgtEl>
                                        <p:attrNameLst>
                                          <p:attrName>style.visibility</p:attrName>
                                        </p:attrNameLst>
                                      </p:cBhvr>
                                      <p:to>
                                        <p:strVal val="visible"/>
                                      </p:to>
                                    </p:set>
                                    <p:animEffect transition="in" filter="fade">
                                      <p:cBhvr>
                                        <p:cTn id="39" dur="500"/>
                                        <p:tgtEl>
                                          <p:spTgt spid="3">
                                            <p:txEl>
                                              <p:pRg st="1" end="1"/>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3">
                                            <p:txEl>
                                              <p:pRg st="2" end="2"/>
                                            </p:txEl>
                                          </p:spTgt>
                                        </p:tgtEl>
                                        <p:attrNameLst>
                                          <p:attrName>style.visibility</p:attrName>
                                        </p:attrNameLst>
                                      </p:cBhvr>
                                      <p:to>
                                        <p:strVal val="visible"/>
                                      </p:to>
                                    </p:set>
                                    <p:animEffect transition="in" filter="fade">
                                      <p:cBhvr>
                                        <p:cTn id="42" dur="500"/>
                                        <p:tgtEl>
                                          <p:spTgt spid="3">
                                            <p:txEl>
                                              <p:pRg st="2" end="2"/>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3">
                                            <p:txEl>
                                              <p:pRg st="3" end="3"/>
                                            </p:txEl>
                                          </p:spTgt>
                                        </p:tgtEl>
                                        <p:attrNameLst>
                                          <p:attrName>style.visibility</p:attrName>
                                        </p:attrNameLst>
                                      </p:cBhvr>
                                      <p:to>
                                        <p:strVal val="visible"/>
                                      </p:to>
                                    </p:set>
                                    <p:animEffect transition="in" filter="fade">
                                      <p:cBhvr>
                                        <p:cTn id="45" dur="500"/>
                                        <p:tgtEl>
                                          <p:spTgt spid="3">
                                            <p:txEl>
                                              <p:pRg st="3" end="3"/>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3">
                                            <p:txEl>
                                              <p:pRg st="4" end="4"/>
                                            </p:txEl>
                                          </p:spTgt>
                                        </p:tgtEl>
                                        <p:attrNameLst>
                                          <p:attrName>style.visibility</p:attrName>
                                        </p:attrNameLst>
                                      </p:cBhvr>
                                      <p:to>
                                        <p:strVal val="visible"/>
                                      </p:to>
                                    </p:set>
                                    <p:animEffect transition="in" filter="fade">
                                      <p:cBhvr>
                                        <p:cTn id="50" dur="500"/>
                                        <p:tgtEl>
                                          <p:spTgt spid="3">
                                            <p:txEl>
                                              <p:pRg st="4" end="4"/>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13"/>
                                        </p:tgtEl>
                                        <p:attrNameLst>
                                          <p:attrName>style.visibility</p:attrName>
                                        </p:attrNameLst>
                                      </p:cBhvr>
                                      <p:to>
                                        <p:strVal val="visible"/>
                                      </p:to>
                                    </p:set>
                                    <p:animEffect transition="in" filter="fade">
                                      <p:cBhvr>
                                        <p:cTn id="55" dur="500"/>
                                        <p:tgtEl>
                                          <p:spTgt spid="13"/>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12"/>
                                        </p:tgtEl>
                                        <p:attrNameLst>
                                          <p:attrName>style.visibility</p:attrName>
                                        </p:attrNameLst>
                                      </p:cBhvr>
                                      <p:to>
                                        <p:strVal val="visible"/>
                                      </p:to>
                                    </p:set>
                                    <p:animEffect transition="in" filter="fade">
                                      <p:cBhvr>
                                        <p:cTn id="6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Merging/joining data across tables</a:t>
            </a:r>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35999378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CD8B69F-4276-3244-A85B-FDC1817BBCCE}"/>
              </a:ext>
            </a:extLst>
          </p:cNvPr>
          <p:cNvSpPr>
            <a:spLocks noGrp="1"/>
          </p:cNvSpPr>
          <p:nvPr>
            <p:ph type="title"/>
          </p:nvPr>
        </p:nvSpPr>
        <p:spPr/>
        <p:txBody>
          <a:bodyPr/>
          <a:lstStyle/>
          <a:p>
            <a:r>
              <a:rPr lang="en-US" dirty="0"/>
              <a:t>Joining two tables</a:t>
            </a:r>
          </a:p>
        </p:txBody>
      </p:sp>
      <p:graphicFrame>
        <p:nvGraphicFramePr>
          <p:cNvPr id="5" name="Table 4">
            <a:extLst>
              <a:ext uri="{FF2B5EF4-FFF2-40B4-BE49-F238E27FC236}">
                <a16:creationId xmlns:a16="http://schemas.microsoft.com/office/drawing/2014/main" id="{4691BB00-CBFA-404D-AD7E-1DD60594A315}"/>
              </a:ext>
            </a:extLst>
          </p:cNvPr>
          <p:cNvGraphicFramePr>
            <a:graphicFrameLocks noGrp="1"/>
          </p:cNvGraphicFramePr>
          <p:nvPr>
            <p:extLst/>
          </p:nvPr>
        </p:nvGraphicFramePr>
        <p:xfrm>
          <a:off x="733177" y="1611256"/>
          <a:ext cx="4520913" cy="1478280"/>
        </p:xfrm>
        <a:graphic>
          <a:graphicData uri="http://schemas.openxmlformats.org/drawingml/2006/table">
            <a:tbl>
              <a:tblPr firstRow="1" bandRow="1">
                <a:tableStyleId>{5C22544A-7EE6-4342-B048-85BDC9FD1C3A}</a:tableStyleId>
              </a:tblPr>
              <a:tblGrid>
                <a:gridCol w="1506971">
                  <a:extLst>
                    <a:ext uri="{9D8B030D-6E8A-4147-A177-3AD203B41FA5}">
                      <a16:colId xmlns:a16="http://schemas.microsoft.com/office/drawing/2014/main" val="20000"/>
                    </a:ext>
                  </a:extLst>
                </a:gridCol>
                <a:gridCol w="1506971">
                  <a:extLst>
                    <a:ext uri="{9D8B030D-6E8A-4147-A177-3AD203B41FA5}">
                      <a16:colId xmlns:a16="http://schemas.microsoft.com/office/drawing/2014/main" val="20001"/>
                    </a:ext>
                  </a:extLst>
                </a:gridCol>
                <a:gridCol w="1506971">
                  <a:extLst>
                    <a:ext uri="{9D8B030D-6E8A-4147-A177-3AD203B41FA5}">
                      <a16:colId xmlns:a16="http://schemas.microsoft.com/office/drawing/2014/main" val="20002"/>
                    </a:ext>
                  </a:extLst>
                </a:gridCol>
              </a:tblGrid>
              <a:tr h="370840">
                <a:tc>
                  <a:txBody>
                    <a:bodyPr/>
                    <a:lstStyle/>
                    <a:p>
                      <a:r>
                        <a:rPr lang="en-US" u="sng" dirty="0" err="1"/>
                        <a:t>OrderNum</a:t>
                      </a:r>
                      <a:endParaRPr lang="en-US" u="sng" dirty="0"/>
                    </a:p>
                  </a:txBody>
                  <a:tcPr/>
                </a:tc>
                <a:tc>
                  <a:txBody>
                    <a:bodyPr/>
                    <a:lstStyle/>
                    <a:p>
                      <a:r>
                        <a:rPr lang="en-US" u="sng" dirty="0" err="1"/>
                        <a:t>ProdID</a:t>
                      </a:r>
                      <a:endParaRPr lang="en-US" u="sng" dirty="0"/>
                    </a:p>
                  </a:txBody>
                  <a:tcPr/>
                </a:tc>
                <a:tc>
                  <a:txBody>
                    <a:bodyPr/>
                    <a:lstStyle/>
                    <a:p>
                      <a:r>
                        <a:rPr lang="en-US" dirty="0"/>
                        <a:t>Name</a:t>
                      </a:r>
                    </a:p>
                  </a:txBody>
                  <a:tcPr/>
                </a:tc>
                <a:extLst>
                  <a:ext uri="{0D108BD9-81ED-4DB2-BD59-A6C34878D82A}">
                    <a16:rowId xmlns:a16="http://schemas.microsoft.com/office/drawing/2014/main" val="10000"/>
                  </a:ext>
                </a:extLst>
              </a:tr>
              <a:tr h="370840">
                <a:tc>
                  <a:txBody>
                    <a:bodyPr/>
                    <a:lstStyle/>
                    <a:p>
                      <a:r>
                        <a:rPr lang="en-US" dirty="0"/>
                        <a:t>1</a:t>
                      </a:r>
                    </a:p>
                  </a:txBody>
                  <a:tcPr/>
                </a:tc>
                <a:tc>
                  <a:txBody>
                    <a:bodyPr/>
                    <a:lstStyle/>
                    <a:p>
                      <a:r>
                        <a:rPr lang="en-US" dirty="0"/>
                        <a:t>42</a:t>
                      </a:r>
                    </a:p>
                  </a:txBody>
                  <a:tcPr/>
                </a:tc>
                <a:tc>
                  <a:txBody>
                    <a:bodyPr/>
                    <a:lstStyle/>
                    <a:p>
                      <a:r>
                        <a:rPr lang="en-US" dirty="0"/>
                        <a:t>Gum</a:t>
                      </a:r>
                    </a:p>
                  </a:txBody>
                  <a:tcPr/>
                </a:tc>
                <a:extLst>
                  <a:ext uri="{0D108BD9-81ED-4DB2-BD59-A6C34878D82A}">
                    <a16:rowId xmlns:a16="http://schemas.microsoft.com/office/drawing/2014/main" val="10001"/>
                  </a:ext>
                </a:extLst>
              </a:tr>
              <a:tr h="370840">
                <a:tc>
                  <a:txBody>
                    <a:bodyPr/>
                    <a:lstStyle/>
                    <a:p>
                      <a:r>
                        <a:rPr lang="en-US" dirty="0"/>
                        <a:t>2</a:t>
                      </a:r>
                    </a:p>
                  </a:txBody>
                  <a:tcPr/>
                </a:tc>
                <a:tc>
                  <a:txBody>
                    <a:bodyPr/>
                    <a:lstStyle/>
                    <a:p>
                      <a:r>
                        <a:rPr lang="en-US" dirty="0"/>
                        <a:t>999</a:t>
                      </a:r>
                    </a:p>
                  </a:txBody>
                  <a:tcPr/>
                </a:tc>
                <a:tc>
                  <a:txBody>
                    <a:bodyPr/>
                    <a:lstStyle/>
                    <a:p>
                      <a:r>
                        <a:rPr lang="en-US" dirty="0" err="1"/>
                        <a:t>NullFood</a:t>
                      </a:r>
                      <a:endParaRPr lang="en-US" dirty="0"/>
                    </a:p>
                  </a:txBody>
                  <a:tcPr/>
                </a:tc>
                <a:extLst>
                  <a:ext uri="{0D108BD9-81ED-4DB2-BD59-A6C34878D82A}">
                    <a16:rowId xmlns:a16="http://schemas.microsoft.com/office/drawing/2014/main" val="10002"/>
                  </a:ext>
                </a:extLst>
              </a:tr>
              <a:tr h="360801">
                <a:tc>
                  <a:txBody>
                    <a:bodyPr/>
                    <a:lstStyle/>
                    <a:p>
                      <a:r>
                        <a:rPr lang="en-US" dirty="0"/>
                        <a:t>2</a:t>
                      </a:r>
                    </a:p>
                  </a:txBody>
                  <a:tcPr/>
                </a:tc>
                <a:tc>
                  <a:txBody>
                    <a:bodyPr/>
                    <a:lstStyle/>
                    <a:p>
                      <a:r>
                        <a:rPr lang="en-US" dirty="0"/>
                        <a:t>42</a:t>
                      </a:r>
                    </a:p>
                  </a:txBody>
                  <a:tcPr/>
                </a:tc>
                <a:tc>
                  <a:txBody>
                    <a:bodyPr/>
                    <a:lstStyle/>
                    <a:p>
                      <a:r>
                        <a:rPr lang="en-US" dirty="0"/>
                        <a:t>Towel</a:t>
                      </a:r>
                    </a:p>
                  </a:txBody>
                  <a:tcPr/>
                </a:tc>
                <a:extLst>
                  <a:ext uri="{0D108BD9-81ED-4DB2-BD59-A6C34878D82A}">
                    <a16:rowId xmlns:a16="http://schemas.microsoft.com/office/drawing/2014/main" val="10003"/>
                  </a:ext>
                </a:extLst>
              </a:tr>
            </a:tbl>
          </a:graphicData>
        </a:graphic>
      </p:graphicFrame>
      <p:graphicFrame>
        <p:nvGraphicFramePr>
          <p:cNvPr id="6" name="Table 5">
            <a:extLst>
              <a:ext uri="{FF2B5EF4-FFF2-40B4-BE49-F238E27FC236}">
                <a16:creationId xmlns:a16="http://schemas.microsoft.com/office/drawing/2014/main" id="{8A6A9081-FB9B-0A40-A7BA-62502E0FBE93}"/>
              </a:ext>
            </a:extLst>
          </p:cNvPr>
          <p:cNvGraphicFramePr>
            <a:graphicFrameLocks noGrp="1"/>
          </p:cNvGraphicFramePr>
          <p:nvPr>
            <p:extLst/>
          </p:nvPr>
        </p:nvGraphicFramePr>
        <p:xfrm>
          <a:off x="6893080" y="1611256"/>
          <a:ext cx="4350330" cy="1107440"/>
        </p:xfrm>
        <a:graphic>
          <a:graphicData uri="http://schemas.openxmlformats.org/drawingml/2006/table">
            <a:tbl>
              <a:tblPr firstRow="1" bandRow="1">
                <a:tableStyleId>{93296810-A885-4BE3-A3E7-6D5BEEA58F35}</a:tableStyleId>
              </a:tblPr>
              <a:tblGrid>
                <a:gridCol w="1450110">
                  <a:extLst>
                    <a:ext uri="{9D8B030D-6E8A-4147-A177-3AD203B41FA5}">
                      <a16:colId xmlns:a16="http://schemas.microsoft.com/office/drawing/2014/main" val="20000"/>
                    </a:ext>
                  </a:extLst>
                </a:gridCol>
                <a:gridCol w="1450110">
                  <a:extLst>
                    <a:ext uri="{9D8B030D-6E8A-4147-A177-3AD203B41FA5}">
                      <a16:colId xmlns:a16="http://schemas.microsoft.com/office/drawing/2014/main" val="20001"/>
                    </a:ext>
                  </a:extLst>
                </a:gridCol>
                <a:gridCol w="1450110">
                  <a:extLst>
                    <a:ext uri="{9D8B030D-6E8A-4147-A177-3AD203B41FA5}">
                      <a16:colId xmlns:a16="http://schemas.microsoft.com/office/drawing/2014/main" val="20002"/>
                    </a:ext>
                  </a:extLst>
                </a:gridCol>
              </a:tblGrid>
              <a:tr h="0">
                <a:tc>
                  <a:txBody>
                    <a:bodyPr/>
                    <a:lstStyle/>
                    <a:p>
                      <a:r>
                        <a:rPr lang="en-US" u="sng" dirty="0" err="1"/>
                        <a:t>OrderId</a:t>
                      </a:r>
                      <a:endParaRPr lang="en-US" u="sng" dirty="0"/>
                    </a:p>
                  </a:txBody>
                  <a:tcPr/>
                </a:tc>
                <a:tc>
                  <a:txBody>
                    <a:bodyPr/>
                    <a:lstStyle/>
                    <a:p>
                      <a:r>
                        <a:rPr lang="en-US" u="none" dirty="0" err="1"/>
                        <a:t>Cust</a:t>
                      </a:r>
                      <a:r>
                        <a:rPr lang="en-US" u="none" dirty="0"/>
                        <a:t> Name</a:t>
                      </a:r>
                    </a:p>
                  </a:txBody>
                  <a:tcPr/>
                </a:tc>
                <a:tc>
                  <a:txBody>
                    <a:bodyPr/>
                    <a:lstStyle/>
                    <a:p>
                      <a:r>
                        <a:rPr lang="en-US" dirty="0"/>
                        <a:t>Date</a:t>
                      </a:r>
                    </a:p>
                  </a:txBody>
                  <a:tcPr/>
                </a:tc>
                <a:extLst>
                  <a:ext uri="{0D108BD9-81ED-4DB2-BD59-A6C34878D82A}">
                    <a16:rowId xmlns:a16="http://schemas.microsoft.com/office/drawing/2014/main" val="10000"/>
                  </a:ext>
                </a:extLst>
              </a:tr>
              <a:tr h="370840">
                <a:tc>
                  <a:txBody>
                    <a:bodyPr/>
                    <a:lstStyle/>
                    <a:p>
                      <a:r>
                        <a:rPr lang="en-US" dirty="0"/>
                        <a:t>1</a:t>
                      </a:r>
                    </a:p>
                  </a:txBody>
                  <a:tcPr/>
                </a:tc>
                <a:tc>
                  <a:txBody>
                    <a:bodyPr/>
                    <a:lstStyle/>
                    <a:p>
                      <a:r>
                        <a:rPr lang="en-US" dirty="0"/>
                        <a:t>Joe</a:t>
                      </a:r>
                    </a:p>
                  </a:txBody>
                  <a:tcPr/>
                </a:tc>
                <a:tc>
                  <a:txBody>
                    <a:bodyPr/>
                    <a:lstStyle/>
                    <a:p>
                      <a:r>
                        <a:rPr lang="en-US" dirty="0"/>
                        <a:t>8/21/2017</a:t>
                      </a:r>
                    </a:p>
                  </a:txBody>
                  <a:tcPr/>
                </a:tc>
                <a:extLst>
                  <a:ext uri="{0D108BD9-81ED-4DB2-BD59-A6C34878D82A}">
                    <a16:rowId xmlns:a16="http://schemas.microsoft.com/office/drawing/2014/main" val="10001"/>
                  </a:ext>
                </a:extLst>
              </a:tr>
              <a:tr h="370840">
                <a:tc>
                  <a:txBody>
                    <a:bodyPr/>
                    <a:lstStyle/>
                    <a:p>
                      <a:r>
                        <a:rPr lang="en-US" dirty="0"/>
                        <a:t>2</a:t>
                      </a:r>
                    </a:p>
                  </a:txBody>
                  <a:tcPr/>
                </a:tc>
                <a:tc>
                  <a:txBody>
                    <a:bodyPr/>
                    <a:lstStyle/>
                    <a:p>
                      <a:r>
                        <a:rPr lang="en-US" dirty="0"/>
                        <a:t>Arthur</a:t>
                      </a:r>
                    </a:p>
                  </a:txBody>
                  <a:tcPr/>
                </a:tc>
                <a:tc>
                  <a:txBody>
                    <a:bodyPr/>
                    <a:lstStyle/>
                    <a:p>
                      <a:r>
                        <a:rPr lang="en-US" dirty="0"/>
                        <a:t>8/14/2017</a:t>
                      </a:r>
                    </a:p>
                  </a:txBody>
                  <a:tcPr/>
                </a:tc>
                <a:extLst>
                  <a:ext uri="{0D108BD9-81ED-4DB2-BD59-A6C34878D82A}">
                    <a16:rowId xmlns:a16="http://schemas.microsoft.com/office/drawing/2014/main" val="10002"/>
                  </a:ext>
                </a:extLst>
              </a:tr>
            </a:tbl>
          </a:graphicData>
        </a:graphic>
      </p:graphicFrame>
      <p:sp>
        <p:nvSpPr>
          <p:cNvPr id="7" name="TextBox 6">
            <a:extLst>
              <a:ext uri="{FF2B5EF4-FFF2-40B4-BE49-F238E27FC236}">
                <a16:creationId xmlns:a16="http://schemas.microsoft.com/office/drawing/2014/main" id="{C50603D8-75DB-A44D-8001-CFFA602A5FB2}"/>
              </a:ext>
            </a:extLst>
          </p:cNvPr>
          <p:cNvSpPr txBox="1"/>
          <p:nvPr/>
        </p:nvSpPr>
        <p:spPr>
          <a:xfrm>
            <a:off x="5857821" y="1811033"/>
            <a:ext cx="431528" cy="707886"/>
          </a:xfrm>
          <a:prstGeom prst="rect">
            <a:avLst/>
          </a:prstGeom>
        </p:spPr>
        <p:txBody>
          <a:bodyPr wrap="none" rtlCol="0">
            <a:spAutoFit/>
          </a:bodyPr>
          <a:lstStyle/>
          <a:p>
            <a:r>
              <a:rPr lang="en-US" sz="4000" dirty="0"/>
              <a:t>x</a:t>
            </a:r>
          </a:p>
        </p:txBody>
      </p:sp>
      <p:graphicFrame>
        <p:nvGraphicFramePr>
          <p:cNvPr id="8" name="Table 7">
            <a:extLst>
              <a:ext uri="{FF2B5EF4-FFF2-40B4-BE49-F238E27FC236}">
                <a16:creationId xmlns:a16="http://schemas.microsoft.com/office/drawing/2014/main" id="{7EDA5D36-9A7F-6748-9D7A-44ECB79ECB8E}"/>
              </a:ext>
            </a:extLst>
          </p:cNvPr>
          <p:cNvGraphicFramePr>
            <a:graphicFrameLocks noGrp="1"/>
          </p:cNvGraphicFramePr>
          <p:nvPr>
            <p:extLst/>
          </p:nvPr>
        </p:nvGraphicFramePr>
        <p:xfrm>
          <a:off x="736309" y="3886210"/>
          <a:ext cx="9127104" cy="2580640"/>
        </p:xfrm>
        <a:graphic>
          <a:graphicData uri="http://schemas.openxmlformats.org/drawingml/2006/table">
            <a:tbl>
              <a:tblPr firstRow="1" bandRow="1">
                <a:tableStyleId>{5C22544A-7EE6-4342-B048-85BDC9FD1C3A}</a:tableStyleId>
              </a:tblPr>
              <a:tblGrid>
                <a:gridCol w="1521184">
                  <a:extLst>
                    <a:ext uri="{9D8B030D-6E8A-4147-A177-3AD203B41FA5}">
                      <a16:colId xmlns:a16="http://schemas.microsoft.com/office/drawing/2014/main" val="20000"/>
                    </a:ext>
                  </a:extLst>
                </a:gridCol>
                <a:gridCol w="1521184">
                  <a:extLst>
                    <a:ext uri="{9D8B030D-6E8A-4147-A177-3AD203B41FA5}">
                      <a16:colId xmlns:a16="http://schemas.microsoft.com/office/drawing/2014/main" val="20001"/>
                    </a:ext>
                  </a:extLst>
                </a:gridCol>
                <a:gridCol w="1521184">
                  <a:extLst>
                    <a:ext uri="{9D8B030D-6E8A-4147-A177-3AD203B41FA5}">
                      <a16:colId xmlns:a16="http://schemas.microsoft.com/office/drawing/2014/main" val="20002"/>
                    </a:ext>
                  </a:extLst>
                </a:gridCol>
                <a:gridCol w="1521184">
                  <a:extLst>
                    <a:ext uri="{9D8B030D-6E8A-4147-A177-3AD203B41FA5}">
                      <a16:colId xmlns:a16="http://schemas.microsoft.com/office/drawing/2014/main" val="1116778224"/>
                    </a:ext>
                  </a:extLst>
                </a:gridCol>
                <a:gridCol w="1521184">
                  <a:extLst>
                    <a:ext uri="{9D8B030D-6E8A-4147-A177-3AD203B41FA5}">
                      <a16:colId xmlns:a16="http://schemas.microsoft.com/office/drawing/2014/main" val="363117625"/>
                    </a:ext>
                  </a:extLst>
                </a:gridCol>
                <a:gridCol w="1521184">
                  <a:extLst>
                    <a:ext uri="{9D8B030D-6E8A-4147-A177-3AD203B41FA5}">
                      <a16:colId xmlns:a16="http://schemas.microsoft.com/office/drawing/2014/main" val="2390179118"/>
                    </a:ext>
                  </a:extLst>
                </a:gridCol>
              </a:tblGrid>
              <a:tr h="370840">
                <a:tc>
                  <a:txBody>
                    <a:bodyPr/>
                    <a:lstStyle/>
                    <a:p>
                      <a:r>
                        <a:rPr lang="en-US" u="sng" dirty="0" err="1"/>
                        <a:t>OrderNum</a:t>
                      </a:r>
                      <a:endParaRPr lang="en-US" u="sng" dirty="0"/>
                    </a:p>
                  </a:txBody>
                  <a:tcPr/>
                </a:tc>
                <a:tc>
                  <a:txBody>
                    <a:bodyPr/>
                    <a:lstStyle/>
                    <a:p>
                      <a:r>
                        <a:rPr lang="en-US" u="sng" dirty="0" err="1"/>
                        <a:t>ProdID</a:t>
                      </a:r>
                      <a:endParaRPr lang="en-US" u="sng" dirty="0"/>
                    </a:p>
                  </a:txBody>
                  <a:tcPr/>
                </a:tc>
                <a:tc>
                  <a:txBody>
                    <a:bodyPr/>
                    <a:lstStyle/>
                    <a:p>
                      <a:r>
                        <a:rPr lang="en-US" dirty="0"/>
                        <a:t>Name</a:t>
                      </a:r>
                    </a:p>
                  </a:txBody>
                  <a:tcPr/>
                </a:tc>
                <a:tc>
                  <a:txBody>
                    <a:bodyPr/>
                    <a:lstStyle/>
                    <a:p>
                      <a:r>
                        <a:rPr lang="en-US" dirty="0" err="1"/>
                        <a:t>OrderId</a:t>
                      </a:r>
                      <a:endParaRPr lang="en-US" dirty="0"/>
                    </a:p>
                  </a:txBody>
                  <a:tcPr>
                    <a:solidFill>
                      <a:srgbClr val="70AD47"/>
                    </a:solidFill>
                  </a:tcPr>
                </a:tc>
                <a:tc>
                  <a:txBody>
                    <a:bodyPr/>
                    <a:lstStyle/>
                    <a:p>
                      <a:r>
                        <a:rPr lang="en-US" dirty="0" err="1"/>
                        <a:t>Cust</a:t>
                      </a:r>
                      <a:r>
                        <a:rPr lang="en-US" dirty="0"/>
                        <a:t> Name</a:t>
                      </a:r>
                    </a:p>
                  </a:txBody>
                  <a:tcPr>
                    <a:solidFill>
                      <a:srgbClr val="70AD47"/>
                    </a:solidFill>
                  </a:tcPr>
                </a:tc>
                <a:tc>
                  <a:txBody>
                    <a:bodyPr/>
                    <a:lstStyle/>
                    <a:p>
                      <a:r>
                        <a:rPr lang="en-US" dirty="0"/>
                        <a:t>Date</a:t>
                      </a:r>
                    </a:p>
                  </a:txBody>
                  <a:tcPr>
                    <a:solidFill>
                      <a:srgbClr val="70AD47"/>
                    </a:solidFill>
                  </a:tcPr>
                </a:tc>
                <a:extLst>
                  <a:ext uri="{0D108BD9-81ED-4DB2-BD59-A6C34878D82A}">
                    <a16:rowId xmlns:a16="http://schemas.microsoft.com/office/drawing/2014/main" val="10000"/>
                  </a:ext>
                </a:extLst>
              </a:tr>
              <a:tr h="370840">
                <a:tc>
                  <a:txBody>
                    <a:bodyPr/>
                    <a:lstStyle/>
                    <a:p>
                      <a:r>
                        <a:rPr lang="en-US" dirty="0"/>
                        <a:t>1</a:t>
                      </a:r>
                    </a:p>
                  </a:txBody>
                  <a:tcPr/>
                </a:tc>
                <a:tc>
                  <a:txBody>
                    <a:bodyPr/>
                    <a:lstStyle/>
                    <a:p>
                      <a:r>
                        <a:rPr lang="en-US" dirty="0"/>
                        <a:t>42</a:t>
                      </a:r>
                    </a:p>
                  </a:txBody>
                  <a:tcPr/>
                </a:tc>
                <a:tc>
                  <a:txBody>
                    <a:bodyPr/>
                    <a:lstStyle/>
                    <a:p>
                      <a:r>
                        <a:rPr lang="en-US" dirty="0"/>
                        <a:t>Gum</a:t>
                      </a:r>
                    </a:p>
                  </a:txBody>
                  <a:tcPr/>
                </a:tc>
                <a:tc>
                  <a:txBody>
                    <a:bodyPr/>
                    <a:lstStyle/>
                    <a:p>
                      <a:r>
                        <a:rPr lang="en-US" dirty="0"/>
                        <a:t>1</a:t>
                      </a:r>
                    </a:p>
                  </a:txBody>
                  <a:tcPr>
                    <a:solidFill>
                      <a:srgbClr val="D6E3D0"/>
                    </a:solidFill>
                  </a:tcPr>
                </a:tc>
                <a:tc>
                  <a:txBody>
                    <a:bodyPr/>
                    <a:lstStyle/>
                    <a:p>
                      <a:r>
                        <a:rPr lang="en-US" dirty="0"/>
                        <a:t>Joe</a:t>
                      </a:r>
                    </a:p>
                  </a:txBody>
                  <a:tcPr>
                    <a:solidFill>
                      <a:srgbClr val="D6E3D0"/>
                    </a:solidFill>
                  </a:tcPr>
                </a:tc>
                <a:tc>
                  <a:txBody>
                    <a:bodyPr/>
                    <a:lstStyle/>
                    <a:p>
                      <a:r>
                        <a:rPr lang="en-US" dirty="0"/>
                        <a:t>8/21/2017</a:t>
                      </a:r>
                    </a:p>
                  </a:txBody>
                  <a:tcPr>
                    <a:solidFill>
                      <a:srgbClr val="D6E3D0"/>
                    </a:solidFill>
                  </a:tcPr>
                </a:tc>
                <a:extLst>
                  <a:ext uri="{0D108BD9-81ED-4DB2-BD59-A6C34878D82A}">
                    <a16:rowId xmlns:a16="http://schemas.microsoft.com/office/drawing/2014/main" val="10001"/>
                  </a:ext>
                </a:extLst>
              </a:tr>
              <a:tr h="370840">
                <a:tc>
                  <a:txBody>
                    <a:bodyPr/>
                    <a:lstStyle/>
                    <a:p>
                      <a:r>
                        <a:rPr lang="en-US" dirty="0"/>
                        <a:t>1</a:t>
                      </a:r>
                    </a:p>
                  </a:txBody>
                  <a:tcPr/>
                </a:tc>
                <a:tc>
                  <a:txBody>
                    <a:bodyPr/>
                    <a:lstStyle/>
                    <a:p>
                      <a:r>
                        <a:rPr lang="en-US" dirty="0"/>
                        <a:t>42</a:t>
                      </a:r>
                    </a:p>
                  </a:txBody>
                  <a:tcPr/>
                </a:tc>
                <a:tc>
                  <a:txBody>
                    <a:bodyPr/>
                    <a:lstStyle/>
                    <a:p>
                      <a:r>
                        <a:rPr lang="en-US" dirty="0"/>
                        <a:t>Gum</a:t>
                      </a:r>
                    </a:p>
                  </a:txBody>
                  <a:tcPr/>
                </a:tc>
                <a:tc>
                  <a:txBody>
                    <a:bodyPr/>
                    <a:lstStyle/>
                    <a:p>
                      <a:r>
                        <a:rPr lang="en-US" dirty="0"/>
                        <a:t>2</a:t>
                      </a:r>
                    </a:p>
                  </a:txBody>
                  <a:tcPr>
                    <a:solidFill>
                      <a:srgbClr val="EBF2EA"/>
                    </a:solidFill>
                  </a:tcPr>
                </a:tc>
                <a:tc>
                  <a:txBody>
                    <a:bodyPr/>
                    <a:lstStyle/>
                    <a:p>
                      <a:r>
                        <a:rPr lang="en-US" dirty="0"/>
                        <a:t>Arthur</a:t>
                      </a:r>
                    </a:p>
                  </a:txBody>
                  <a:tcPr>
                    <a:solidFill>
                      <a:srgbClr val="EBF2EA"/>
                    </a:solidFill>
                  </a:tcPr>
                </a:tc>
                <a:tc>
                  <a:txBody>
                    <a:bodyPr/>
                    <a:lstStyle/>
                    <a:p>
                      <a:r>
                        <a:rPr lang="en-US" dirty="0"/>
                        <a:t>8/14/2017</a:t>
                      </a:r>
                    </a:p>
                  </a:txBody>
                  <a:tcPr>
                    <a:solidFill>
                      <a:srgbClr val="EBF2EA"/>
                    </a:solidFill>
                  </a:tcPr>
                </a:tc>
                <a:extLst>
                  <a:ext uri="{0D108BD9-81ED-4DB2-BD59-A6C34878D82A}">
                    <a16:rowId xmlns:a16="http://schemas.microsoft.com/office/drawing/2014/main" val="2465868907"/>
                  </a:ext>
                </a:extLst>
              </a:tr>
              <a:tr h="370840">
                <a:tc>
                  <a:txBody>
                    <a:bodyPr/>
                    <a:lstStyle/>
                    <a:p>
                      <a:r>
                        <a:rPr lang="en-US" dirty="0"/>
                        <a:t>2</a:t>
                      </a:r>
                    </a:p>
                  </a:txBody>
                  <a:tcPr/>
                </a:tc>
                <a:tc>
                  <a:txBody>
                    <a:bodyPr/>
                    <a:lstStyle/>
                    <a:p>
                      <a:r>
                        <a:rPr lang="en-US" dirty="0"/>
                        <a:t>999</a:t>
                      </a:r>
                    </a:p>
                  </a:txBody>
                  <a:tcPr/>
                </a:tc>
                <a:tc>
                  <a:txBody>
                    <a:bodyPr/>
                    <a:lstStyle/>
                    <a:p>
                      <a:r>
                        <a:rPr lang="en-US" dirty="0" err="1"/>
                        <a:t>NullFood</a:t>
                      </a:r>
                      <a:endParaRPr lang="en-US" dirty="0"/>
                    </a:p>
                  </a:txBody>
                  <a:tcPr/>
                </a:tc>
                <a:tc>
                  <a:txBody>
                    <a:bodyPr/>
                    <a:lstStyle/>
                    <a:p>
                      <a:r>
                        <a:rPr lang="en-US" dirty="0"/>
                        <a:t>1</a:t>
                      </a:r>
                    </a:p>
                  </a:txBody>
                  <a:tcPr>
                    <a:solidFill>
                      <a:srgbClr val="D6E3D0"/>
                    </a:solidFill>
                  </a:tcPr>
                </a:tc>
                <a:tc>
                  <a:txBody>
                    <a:bodyPr/>
                    <a:lstStyle/>
                    <a:p>
                      <a:r>
                        <a:rPr lang="en-US" dirty="0"/>
                        <a:t>Joe</a:t>
                      </a:r>
                    </a:p>
                  </a:txBody>
                  <a:tcPr>
                    <a:solidFill>
                      <a:srgbClr val="D6E3D0"/>
                    </a:solidFill>
                  </a:tcPr>
                </a:tc>
                <a:tc>
                  <a:txBody>
                    <a:bodyPr/>
                    <a:lstStyle/>
                    <a:p>
                      <a:r>
                        <a:rPr lang="en-US" dirty="0"/>
                        <a:t>8/21/2017</a:t>
                      </a:r>
                    </a:p>
                  </a:txBody>
                  <a:tcPr>
                    <a:solidFill>
                      <a:srgbClr val="D6E3D0"/>
                    </a:solidFill>
                  </a:tcPr>
                </a:tc>
                <a:extLst>
                  <a:ext uri="{0D108BD9-81ED-4DB2-BD59-A6C34878D82A}">
                    <a16:rowId xmlns:a16="http://schemas.microsoft.com/office/drawing/2014/main" val="10002"/>
                  </a:ext>
                </a:extLst>
              </a:tr>
              <a:tr h="360801">
                <a:tc>
                  <a:txBody>
                    <a:bodyPr/>
                    <a:lstStyle/>
                    <a:p>
                      <a:r>
                        <a:rPr lang="en-US" dirty="0"/>
                        <a:t>2</a:t>
                      </a:r>
                    </a:p>
                  </a:txBody>
                  <a:tcPr/>
                </a:tc>
                <a:tc>
                  <a:txBody>
                    <a:bodyPr/>
                    <a:lstStyle/>
                    <a:p>
                      <a:r>
                        <a:rPr lang="en-US" dirty="0"/>
                        <a:t>999</a:t>
                      </a:r>
                    </a:p>
                  </a:txBody>
                  <a:tcPr/>
                </a:tc>
                <a:tc>
                  <a:txBody>
                    <a:bodyPr/>
                    <a:lstStyle/>
                    <a:p>
                      <a:r>
                        <a:rPr lang="en-US" dirty="0" err="1"/>
                        <a:t>NullFood</a:t>
                      </a:r>
                      <a:endParaRPr lang="en-US" dirty="0"/>
                    </a:p>
                  </a:txBody>
                  <a:tcPr/>
                </a:tc>
                <a:tc>
                  <a:txBody>
                    <a:bodyPr/>
                    <a:lstStyle/>
                    <a:p>
                      <a:r>
                        <a:rPr lang="en-US" dirty="0"/>
                        <a:t>2</a:t>
                      </a:r>
                    </a:p>
                  </a:txBody>
                  <a:tcPr>
                    <a:solidFill>
                      <a:srgbClr val="EBF2EA"/>
                    </a:solidFill>
                  </a:tcPr>
                </a:tc>
                <a:tc>
                  <a:txBody>
                    <a:bodyPr/>
                    <a:lstStyle/>
                    <a:p>
                      <a:r>
                        <a:rPr lang="en-US" dirty="0"/>
                        <a:t>Arthur</a:t>
                      </a:r>
                    </a:p>
                  </a:txBody>
                  <a:tcPr>
                    <a:solidFill>
                      <a:srgbClr val="EBF2EA"/>
                    </a:solidFill>
                  </a:tcPr>
                </a:tc>
                <a:tc>
                  <a:txBody>
                    <a:bodyPr/>
                    <a:lstStyle/>
                    <a:p>
                      <a:r>
                        <a:rPr lang="en-US" dirty="0"/>
                        <a:t>8/14/2017</a:t>
                      </a:r>
                    </a:p>
                  </a:txBody>
                  <a:tcPr>
                    <a:solidFill>
                      <a:srgbClr val="EBF2EA"/>
                    </a:solidFill>
                  </a:tcPr>
                </a:tc>
                <a:extLst>
                  <a:ext uri="{0D108BD9-81ED-4DB2-BD59-A6C34878D82A}">
                    <a16:rowId xmlns:a16="http://schemas.microsoft.com/office/drawing/2014/main" val="1969915687"/>
                  </a:ext>
                </a:extLst>
              </a:tr>
              <a:tr h="360801">
                <a:tc>
                  <a:txBody>
                    <a:bodyPr/>
                    <a:lstStyle/>
                    <a:p>
                      <a:r>
                        <a:rPr lang="en-US" dirty="0"/>
                        <a:t>2</a:t>
                      </a:r>
                    </a:p>
                  </a:txBody>
                  <a:tcPr/>
                </a:tc>
                <a:tc>
                  <a:txBody>
                    <a:bodyPr/>
                    <a:lstStyle/>
                    <a:p>
                      <a:r>
                        <a:rPr lang="en-US" dirty="0"/>
                        <a:t>42</a:t>
                      </a:r>
                    </a:p>
                  </a:txBody>
                  <a:tcPr/>
                </a:tc>
                <a:tc>
                  <a:txBody>
                    <a:bodyPr/>
                    <a:lstStyle/>
                    <a:p>
                      <a:r>
                        <a:rPr lang="en-US" dirty="0"/>
                        <a:t>Towel</a:t>
                      </a:r>
                    </a:p>
                  </a:txBody>
                  <a:tcPr/>
                </a:tc>
                <a:tc>
                  <a:txBody>
                    <a:bodyPr/>
                    <a:lstStyle/>
                    <a:p>
                      <a:r>
                        <a:rPr lang="en-US" dirty="0"/>
                        <a:t>1</a:t>
                      </a:r>
                    </a:p>
                  </a:txBody>
                  <a:tcPr>
                    <a:solidFill>
                      <a:srgbClr val="D6E3D0"/>
                    </a:solidFill>
                  </a:tcPr>
                </a:tc>
                <a:tc>
                  <a:txBody>
                    <a:bodyPr/>
                    <a:lstStyle/>
                    <a:p>
                      <a:r>
                        <a:rPr lang="en-US" dirty="0"/>
                        <a:t>Joe</a:t>
                      </a:r>
                    </a:p>
                  </a:txBody>
                  <a:tcPr>
                    <a:solidFill>
                      <a:srgbClr val="D6E3D0"/>
                    </a:solidFill>
                  </a:tcPr>
                </a:tc>
                <a:tc>
                  <a:txBody>
                    <a:bodyPr/>
                    <a:lstStyle/>
                    <a:p>
                      <a:r>
                        <a:rPr lang="en-US" dirty="0"/>
                        <a:t>8/21/2017</a:t>
                      </a:r>
                    </a:p>
                  </a:txBody>
                  <a:tcPr>
                    <a:solidFill>
                      <a:srgbClr val="D6E3D0"/>
                    </a:solidFill>
                  </a:tcPr>
                </a:tc>
                <a:extLst>
                  <a:ext uri="{0D108BD9-81ED-4DB2-BD59-A6C34878D82A}">
                    <a16:rowId xmlns:a16="http://schemas.microsoft.com/office/drawing/2014/main" val="10003"/>
                  </a:ext>
                </a:extLst>
              </a:tr>
              <a:tr h="360801">
                <a:tc>
                  <a:txBody>
                    <a:bodyPr/>
                    <a:lstStyle/>
                    <a:p>
                      <a:r>
                        <a:rPr lang="en-US" dirty="0"/>
                        <a:t>2</a:t>
                      </a:r>
                    </a:p>
                  </a:txBody>
                  <a:tcPr/>
                </a:tc>
                <a:tc>
                  <a:txBody>
                    <a:bodyPr/>
                    <a:lstStyle/>
                    <a:p>
                      <a:r>
                        <a:rPr lang="en-US" dirty="0"/>
                        <a:t>42</a:t>
                      </a:r>
                    </a:p>
                  </a:txBody>
                  <a:tcPr/>
                </a:tc>
                <a:tc>
                  <a:txBody>
                    <a:bodyPr/>
                    <a:lstStyle/>
                    <a:p>
                      <a:r>
                        <a:rPr lang="en-US" dirty="0"/>
                        <a:t>Towel</a:t>
                      </a:r>
                    </a:p>
                  </a:txBody>
                  <a:tcPr/>
                </a:tc>
                <a:tc>
                  <a:txBody>
                    <a:bodyPr/>
                    <a:lstStyle/>
                    <a:p>
                      <a:r>
                        <a:rPr lang="en-US" dirty="0"/>
                        <a:t>2</a:t>
                      </a:r>
                    </a:p>
                  </a:txBody>
                  <a:tcPr>
                    <a:solidFill>
                      <a:srgbClr val="EBF2EA"/>
                    </a:solidFill>
                  </a:tcPr>
                </a:tc>
                <a:tc>
                  <a:txBody>
                    <a:bodyPr/>
                    <a:lstStyle/>
                    <a:p>
                      <a:r>
                        <a:rPr lang="en-US" dirty="0"/>
                        <a:t>Arthur</a:t>
                      </a:r>
                    </a:p>
                  </a:txBody>
                  <a:tcPr>
                    <a:solidFill>
                      <a:srgbClr val="EBF2EA"/>
                    </a:solidFill>
                  </a:tcPr>
                </a:tc>
                <a:tc>
                  <a:txBody>
                    <a:bodyPr/>
                    <a:lstStyle/>
                    <a:p>
                      <a:r>
                        <a:rPr lang="en-US" dirty="0"/>
                        <a:t>8/14/2017</a:t>
                      </a:r>
                    </a:p>
                  </a:txBody>
                  <a:tcPr>
                    <a:solidFill>
                      <a:srgbClr val="EBF2EA"/>
                    </a:solidFill>
                  </a:tcPr>
                </a:tc>
                <a:extLst>
                  <a:ext uri="{0D108BD9-81ED-4DB2-BD59-A6C34878D82A}">
                    <a16:rowId xmlns:a16="http://schemas.microsoft.com/office/drawing/2014/main" val="3929200878"/>
                  </a:ext>
                </a:extLst>
              </a:tr>
            </a:tbl>
          </a:graphicData>
        </a:graphic>
      </p:graphicFrame>
      <p:sp>
        <p:nvSpPr>
          <p:cNvPr id="9" name="Rounded Rectangle 8">
            <a:extLst>
              <a:ext uri="{FF2B5EF4-FFF2-40B4-BE49-F238E27FC236}">
                <a16:creationId xmlns:a16="http://schemas.microsoft.com/office/drawing/2014/main" id="{BE5AB7BD-CE71-FB4A-92D9-4C80A418BA29}"/>
              </a:ext>
            </a:extLst>
          </p:cNvPr>
          <p:cNvSpPr/>
          <p:nvPr/>
        </p:nvSpPr>
        <p:spPr>
          <a:xfrm>
            <a:off x="613117" y="3710353"/>
            <a:ext cx="1706879" cy="2954215"/>
          </a:xfrm>
          <a:prstGeom prst="roundRect">
            <a:avLst/>
          </a:prstGeom>
          <a:solidFill>
            <a:schemeClr val="accent1">
              <a:alpha val="2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TextBox 10">
            <a:extLst>
              <a:ext uri="{FF2B5EF4-FFF2-40B4-BE49-F238E27FC236}">
                <a16:creationId xmlns:a16="http://schemas.microsoft.com/office/drawing/2014/main" id="{772EF126-2C03-8A4A-9561-1C3E3ACFFDBC}"/>
              </a:ext>
            </a:extLst>
          </p:cNvPr>
          <p:cNvSpPr txBox="1"/>
          <p:nvPr/>
        </p:nvSpPr>
        <p:spPr>
          <a:xfrm>
            <a:off x="861370" y="3386819"/>
            <a:ext cx="1274708" cy="369332"/>
          </a:xfrm>
          <a:prstGeom prst="rect">
            <a:avLst/>
          </a:prstGeom>
        </p:spPr>
        <p:txBody>
          <a:bodyPr wrap="none" rtlCol="0">
            <a:spAutoFit/>
          </a:bodyPr>
          <a:lstStyle/>
          <a:p>
            <a:r>
              <a:rPr lang="en-US" dirty="0"/>
              <a:t>Left “key”</a:t>
            </a:r>
          </a:p>
        </p:txBody>
      </p:sp>
      <p:grpSp>
        <p:nvGrpSpPr>
          <p:cNvPr id="13" name="Group 12">
            <a:extLst>
              <a:ext uri="{FF2B5EF4-FFF2-40B4-BE49-F238E27FC236}">
                <a16:creationId xmlns:a16="http://schemas.microsoft.com/office/drawing/2014/main" id="{864BC98E-BE63-604E-B7E9-066D99E5259B}"/>
              </a:ext>
            </a:extLst>
          </p:cNvPr>
          <p:cNvGrpSpPr/>
          <p:nvPr/>
        </p:nvGrpSpPr>
        <p:grpSpPr>
          <a:xfrm>
            <a:off x="5179401" y="3373491"/>
            <a:ext cx="1706879" cy="3291077"/>
            <a:chOff x="5953125" y="3373491"/>
            <a:chExt cx="1706879" cy="3291077"/>
          </a:xfrm>
        </p:grpSpPr>
        <p:sp>
          <p:nvSpPr>
            <p:cNvPr id="10" name="Rounded Rectangle 9">
              <a:extLst>
                <a:ext uri="{FF2B5EF4-FFF2-40B4-BE49-F238E27FC236}">
                  <a16:creationId xmlns:a16="http://schemas.microsoft.com/office/drawing/2014/main" id="{58372DB0-E74F-3349-9DAB-3303152B510E}"/>
                </a:ext>
              </a:extLst>
            </p:cNvPr>
            <p:cNvSpPr/>
            <p:nvPr/>
          </p:nvSpPr>
          <p:spPr>
            <a:xfrm>
              <a:off x="5953125" y="3710353"/>
              <a:ext cx="1706879" cy="2954215"/>
            </a:xfrm>
            <a:prstGeom prst="roundRect">
              <a:avLst/>
            </a:prstGeom>
            <a:solidFill>
              <a:schemeClr val="accent6">
                <a:alpha val="2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TextBox 11">
              <a:extLst>
                <a:ext uri="{FF2B5EF4-FFF2-40B4-BE49-F238E27FC236}">
                  <a16:creationId xmlns:a16="http://schemas.microsoft.com/office/drawing/2014/main" id="{C535EB4B-8C10-BD49-B942-8954F84261B5}"/>
                </a:ext>
              </a:extLst>
            </p:cNvPr>
            <p:cNvSpPr txBox="1"/>
            <p:nvPr/>
          </p:nvSpPr>
          <p:spPr>
            <a:xfrm>
              <a:off x="6098487" y="3373491"/>
              <a:ext cx="1426994" cy="369332"/>
            </a:xfrm>
            <a:prstGeom prst="rect">
              <a:avLst/>
            </a:prstGeom>
          </p:spPr>
          <p:txBody>
            <a:bodyPr wrap="none" rtlCol="0">
              <a:spAutoFit/>
            </a:bodyPr>
            <a:lstStyle/>
            <a:p>
              <a:r>
                <a:rPr lang="en-US" dirty="0"/>
                <a:t>Right “key”</a:t>
              </a:r>
            </a:p>
          </p:txBody>
        </p:sp>
      </p:grpSp>
      <p:cxnSp>
        <p:nvCxnSpPr>
          <p:cNvPr id="15" name="Straight Connector 14">
            <a:extLst>
              <a:ext uri="{FF2B5EF4-FFF2-40B4-BE49-F238E27FC236}">
                <a16:creationId xmlns:a16="http://schemas.microsoft.com/office/drawing/2014/main" id="{6234C6F0-9E48-7548-ABCE-857134772B59}"/>
              </a:ext>
            </a:extLst>
          </p:cNvPr>
          <p:cNvCxnSpPr>
            <a:cxnSpLocks/>
          </p:cNvCxnSpPr>
          <p:nvPr/>
        </p:nvCxnSpPr>
        <p:spPr>
          <a:xfrm>
            <a:off x="181699" y="4818183"/>
            <a:ext cx="10117994" cy="0"/>
          </a:xfrm>
          <a:prstGeom prst="line">
            <a:avLst/>
          </a:prstGeom>
          <a:ln w="57150"/>
        </p:spPr>
        <p:style>
          <a:lnRef idx="3">
            <a:schemeClr val="accent4"/>
          </a:lnRef>
          <a:fillRef idx="0">
            <a:schemeClr val="accent4"/>
          </a:fillRef>
          <a:effectRef idx="2">
            <a:schemeClr val="accent4"/>
          </a:effectRef>
          <a:fontRef idx="minor">
            <a:schemeClr val="tx1"/>
          </a:fontRef>
        </p:style>
      </p:cxnSp>
      <p:sp>
        <p:nvSpPr>
          <p:cNvPr id="16" name="TextBox 15">
            <a:extLst>
              <a:ext uri="{FF2B5EF4-FFF2-40B4-BE49-F238E27FC236}">
                <a16:creationId xmlns:a16="http://schemas.microsoft.com/office/drawing/2014/main" id="{E8F71C78-B8F0-A048-BBA7-54AA0A39BF7C}"/>
              </a:ext>
            </a:extLst>
          </p:cNvPr>
          <p:cNvSpPr txBox="1"/>
          <p:nvPr/>
        </p:nvSpPr>
        <p:spPr>
          <a:xfrm>
            <a:off x="10328519" y="4581441"/>
            <a:ext cx="1980221" cy="1569660"/>
          </a:xfrm>
          <a:prstGeom prst="rect">
            <a:avLst/>
          </a:prstGeom>
        </p:spPr>
        <p:txBody>
          <a:bodyPr wrap="square" rtlCol="0">
            <a:spAutoFit/>
          </a:bodyPr>
          <a:lstStyle/>
          <a:p>
            <a:r>
              <a:rPr lang="en-US" sz="2400" dirty="0">
                <a:solidFill>
                  <a:srgbClr val="FF0000"/>
                </a:solidFill>
              </a:rPr>
              <a:t>Drop rows that don’t match on the key</a:t>
            </a:r>
          </a:p>
        </p:txBody>
      </p:sp>
      <p:cxnSp>
        <p:nvCxnSpPr>
          <p:cNvPr id="18" name="Straight Connector 17">
            <a:extLst>
              <a:ext uri="{FF2B5EF4-FFF2-40B4-BE49-F238E27FC236}">
                <a16:creationId xmlns:a16="http://schemas.microsoft.com/office/drawing/2014/main" id="{85CFD7EF-C704-7542-9A6C-5ABBE3E8281D}"/>
              </a:ext>
            </a:extLst>
          </p:cNvPr>
          <p:cNvCxnSpPr>
            <a:cxnSpLocks/>
          </p:cNvCxnSpPr>
          <p:nvPr/>
        </p:nvCxnSpPr>
        <p:spPr>
          <a:xfrm>
            <a:off x="181699" y="5199188"/>
            <a:ext cx="10117994" cy="0"/>
          </a:xfrm>
          <a:prstGeom prst="line">
            <a:avLst/>
          </a:prstGeom>
          <a:ln w="57150"/>
        </p:spPr>
        <p:style>
          <a:lnRef idx="3">
            <a:schemeClr val="accent4"/>
          </a:lnRef>
          <a:fillRef idx="0">
            <a:schemeClr val="accent4"/>
          </a:fillRef>
          <a:effectRef idx="2">
            <a:schemeClr val="accent4"/>
          </a:effectRef>
          <a:fontRef idx="minor">
            <a:schemeClr val="tx1"/>
          </a:fontRef>
        </p:style>
      </p:cxnSp>
      <p:cxnSp>
        <p:nvCxnSpPr>
          <p:cNvPr id="19" name="Straight Connector 18">
            <a:extLst>
              <a:ext uri="{FF2B5EF4-FFF2-40B4-BE49-F238E27FC236}">
                <a16:creationId xmlns:a16="http://schemas.microsoft.com/office/drawing/2014/main" id="{167C7A26-6F66-974C-97F4-B329064B0BF9}"/>
              </a:ext>
            </a:extLst>
          </p:cNvPr>
          <p:cNvCxnSpPr>
            <a:cxnSpLocks/>
          </p:cNvCxnSpPr>
          <p:nvPr/>
        </p:nvCxnSpPr>
        <p:spPr>
          <a:xfrm>
            <a:off x="181699" y="5931887"/>
            <a:ext cx="10117994" cy="0"/>
          </a:xfrm>
          <a:prstGeom prst="line">
            <a:avLst/>
          </a:prstGeom>
          <a:ln w="57150"/>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487018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nodeType="click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wipe(left)">
                                      <p:cBhvr>
                                        <p:cTn id="25" dur="500"/>
                                        <p:tgtEl>
                                          <p:spTgt spid="15"/>
                                        </p:tgtEl>
                                      </p:cBhvr>
                                    </p:animEffect>
                                  </p:childTnLst>
                                </p:cTn>
                              </p:par>
                              <p:par>
                                <p:cTn id="26" presetID="22" presetClass="entr" presetSubtype="8" fill="hold" nodeType="with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wipe(left)">
                                      <p:cBhvr>
                                        <p:cTn id="28" dur="500"/>
                                        <p:tgtEl>
                                          <p:spTgt spid="18"/>
                                        </p:tgtEl>
                                      </p:cBhvr>
                                    </p:animEffect>
                                  </p:childTnLst>
                                </p:cTn>
                              </p:par>
                              <p:par>
                                <p:cTn id="29" presetID="22" presetClass="entr" presetSubtype="8" fill="hold" nodeType="with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wipe(left)">
                                      <p:cBhvr>
                                        <p:cTn id="31" dur="500"/>
                                        <p:tgtEl>
                                          <p:spTgt spid="19"/>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p:bldP spid="1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CD8B69F-4276-3244-A85B-FDC1817BBCCE}"/>
              </a:ext>
            </a:extLst>
          </p:cNvPr>
          <p:cNvSpPr>
            <a:spLocks noGrp="1"/>
          </p:cNvSpPr>
          <p:nvPr>
            <p:ph type="title"/>
          </p:nvPr>
        </p:nvSpPr>
        <p:spPr>
          <a:xfrm>
            <a:off x="745880" y="-1191602"/>
            <a:ext cx="10801350" cy="1325563"/>
          </a:xfrm>
        </p:spPr>
        <p:txBody>
          <a:bodyPr/>
          <a:lstStyle/>
          <a:p>
            <a:r>
              <a:rPr lang="en-US" dirty="0"/>
              <a:t>Joining two tables</a:t>
            </a:r>
          </a:p>
        </p:txBody>
      </p:sp>
      <p:graphicFrame>
        <p:nvGraphicFramePr>
          <p:cNvPr id="5" name="Table 4">
            <a:extLst>
              <a:ext uri="{FF2B5EF4-FFF2-40B4-BE49-F238E27FC236}">
                <a16:creationId xmlns:a16="http://schemas.microsoft.com/office/drawing/2014/main" id="{4691BB00-CBFA-404D-AD7E-1DD60594A315}"/>
              </a:ext>
            </a:extLst>
          </p:cNvPr>
          <p:cNvGraphicFramePr>
            <a:graphicFrameLocks noGrp="1"/>
          </p:cNvGraphicFramePr>
          <p:nvPr>
            <p:extLst/>
          </p:nvPr>
        </p:nvGraphicFramePr>
        <p:xfrm>
          <a:off x="926607" y="98979"/>
          <a:ext cx="4520913" cy="1478280"/>
        </p:xfrm>
        <a:graphic>
          <a:graphicData uri="http://schemas.openxmlformats.org/drawingml/2006/table">
            <a:tbl>
              <a:tblPr firstRow="1" bandRow="1">
                <a:tableStyleId>{5C22544A-7EE6-4342-B048-85BDC9FD1C3A}</a:tableStyleId>
              </a:tblPr>
              <a:tblGrid>
                <a:gridCol w="1506971">
                  <a:extLst>
                    <a:ext uri="{9D8B030D-6E8A-4147-A177-3AD203B41FA5}">
                      <a16:colId xmlns:a16="http://schemas.microsoft.com/office/drawing/2014/main" val="20000"/>
                    </a:ext>
                  </a:extLst>
                </a:gridCol>
                <a:gridCol w="1506971">
                  <a:extLst>
                    <a:ext uri="{9D8B030D-6E8A-4147-A177-3AD203B41FA5}">
                      <a16:colId xmlns:a16="http://schemas.microsoft.com/office/drawing/2014/main" val="20001"/>
                    </a:ext>
                  </a:extLst>
                </a:gridCol>
                <a:gridCol w="1506971">
                  <a:extLst>
                    <a:ext uri="{9D8B030D-6E8A-4147-A177-3AD203B41FA5}">
                      <a16:colId xmlns:a16="http://schemas.microsoft.com/office/drawing/2014/main" val="20002"/>
                    </a:ext>
                  </a:extLst>
                </a:gridCol>
              </a:tblGrid>
              <a:tr h="370840">
                <a:tc>
                  <a:txBody>
                    <a:bodyPr/>
                    <a:lstStyle/>
                    <a:p>
                      <a:r>
                        <a:rPr lang="en-US" u="sng" dirty="0" err="1"/>
                        <a:t>OrderNum</a:t>
                      </a:r>
                      <a:endParaRPr lang="en-US" u="sng" dirty="0"/>
                    </a:p>
                  </a:txBody>
                  <a:tcPr/>
                </a:tc>
                <a:tc>
                  <a:txBody>
                    <a:bodyPr/>
                    <a:lstStyle/>
                    <a:p>
                      <a:r>
                        <a:rPr lang="en-US" u="sng" dirty="0" err="1"/>
                        <a:t>ProdID</a:t>
                      </a:r>
                      <a:endParaRPr lang="en-US" u="sng" dirty="0"/>
                    </a:p>
                  </a:txBody>
                  <a:tcPr/>
                </a:tc>
                <a:tc>
                  <a:txBody>
                    <a:bodyPr/>
                    <a:lstStyle/>
                    <a:p>
                      <a:r>
                        <a:rPr lang="en-US" dirty="0"/>
                        <a:t>Name</a:t>
                      </a:r>
                    </a:p>
                  </a:txBody>
                  <a:tcPr/>
                </a:tc>
                <a:extLst>
                  <a:ext uri="{0D108BD9-81ED-4DB2-BD59-A6C34878D82A}">
                    <a16:rowId xmlns:a16="http://schemas.microsoft.com/office/drawing/2014/main" val="10000"/>
                  </a:ext>
                </a:extLst>
              </a:tr>
              <a:tr h="370840">
                <a:tc>
                  <a:txBody>
                    <a:bodyPr/>
                    <a:lstStyle/>
                    <a:p>
                      <a:r>
                        <a:rPr lang="en-US" dirty="0"/>
                        <a:t>1</a:t>
                      </a:r>
                    </a:p>
                  </a:txBody>
                  <a:tcPr/>
                </a:tc>
                <a:tc>
                  <a:txBody>
                    <a:bodyPr/>
                    <a:lstStyle/>
                    <a:p>
                      <a:r>
                        <a:rPr lang="en-US" dirty="0"/>
                        <a:t>42</a:t>
                      </a:r>
                    </a:p>
                  </a:txBody>
                  <a:tcPr/>
                </a:tc>
                <a:tc>
                  <a:txBody>
                    <a:bodyPr/>
                    <a:lstStyle/>
                    <a:p>
                      <a:r>
                        <a:rPr lang="en-US" dirty="0"/>
                        <a:t>Gum</a:t>
                      </a:r>
                    </a:p>
                  </a:txBody>
                  <a:tcPr/>
                </a:tc>
                <a:extLst>
                  <a:ext uri="{0D108BD9-81ED-4DB2-BD59-A6C34878D82A}">
                    <a16:rowId xmlns:a16="http://schemas.microsoft.com/office/drawing/2014/main" val="10001"/>
                  </a:ext>
                </a:extLst>
              </a:tr>
              <a:tr h="370840">
                <a:tc>
                  <a:txBody>
                    <a:bodyPr/>
                    <a:lstStyle/>
                    <a:p>
                      <a:r>
                        <a:rPr lang="en-US" dirty="0"/>
                        <a:t>2</a:t>
                      </a:r>
                    </a:p>
                  </a:txBody>
                  <a:tcPr/>
                </a:tc>
                <a:tc>
                  <a:txBody>
                    <a:bodyPr/>
                    <a:lstStyle/>
                    <a:p>
                      <a:r>
                        <a:rPr lang="en-US" dirty="0"/>
                        <a:t>999</a:t>
                      </a:r>
                    </a:p>
                  </a:txBody>
                  <a:tcPr/>
                </a:tc>
                <a:tc>
                  <a:txBody>
                    <a:bodyPr/>
                    <a:lstStyle/>
                    <a:p>
                      <a:r>
                        <a:rPr lang="en-US" dirty="0" err="1"/>
                        <a:t>NullFood</a:t>
                      </a:r>
                      <a:endParaRPr lang="en-US" dirty="0"/>
                    </a:p>
                  </a:txBody>
                  <a:tcPr/>
                </a:tc>
                <a:extLst>
                  <a:ext uri="{0D108BD9-81ED-4DB2-BD59-A6C34878D82A}">
                    <a16:rowId xmlns:a16="http://schemas.microsoft.com/office/drawing/2014/main" val="10002"/>
                  </a:ext>
                </a:extLst>
              </a:tr>
              <a:tr h="360801">
                <a:tc>
                  <a:txBody>
                    <a:bodyPr/>
                    <a:lstStyle/>
                    <a:p>
                      <a:r>
                        <a:rPr lang="en-US" dirty="0"/>
                        <a:t>2</a:t>
                      </a:r>
                    </a:p>
                  </a:txBody>
                  <a:tcPr/>
                </a:tc>
                <a:tc>
                  <a:txBody>
                    <a:bodyPr/>
                    <a:lstStyle/>
                    <a:p>
                      <a:r>
                        <a:rPr lang="en-US" dirty="0"/>
                        <a:t>42</a:t>
                      </a:r>
                    </a:p>
                  </a:txBody>
                  <a:tcPr/>
                </a:tc>
                <a:tc>
                  <a:txBody>
                    <a:bodyPr/>
                    <a:lstStyle/>
                    <a:p>
                      <a:r>
                        <a:rPr lang="en-US" dirty="0"/>
                        <a:t>Towel</a:t>
                      </a:r>
                    </a:p>
                  </a:txBody>
                  <a:tcPr/>
                </a:tc>
                <a:extLst>
                  <a:ext uri="{0D108BD9-81ED-4DB2-BD59-A6C34878D82A}">
                    <a16:rowId xmlns:a16="http://schemas.microsoft.com/office/drawing/2014/main" val="10003"/>
                  </a:ext>
                </a:extLst>
              </a:tr>
            </a:tbl>
          </a:graphicData>
        </a:graphic>
      </p:graphicFrame>
      <p:graphicFrame>
        <p:nvGraphicFramePr>
          <p:cNvPr id="6" name="Table 5">
            <a:extLst>
              <a:ext uri="{FF2B5EF4-FFF2-40B4-BE49-F238E27FC236}">
                <a16:creationId xmlns:a16="http://schemas.microsoft.com/office/drawing/2014/main" id="{8A6A9081-FB9B-0A40-A7BA-62502E0FBE93}"/>
              </a:ext>
            </a:extLst>
          </p:cNvPr>
          <p:cNvGraphicFramePr>
            <a:graphicFrameLocks noGrp="1"/>
          </p:cNvGraphicFramePr>
          <p:nvPr>
            <p:extLst/>
          </p:nvPr>
        </p:nvGraphicFramePr>
        <p:xfrm>
          <a:off x="7086510" y="98979"/>
          <a:ext cx="4350330" cy="1107440"/>
        </p:xfrm>
        <a:graphic>
          <a:graphicData uri="http://schemas.openxmlformats.org/drawingml/2006/table">
            <a:tbl>
              <a:tblPr firstRow="1" bandRow="1">
                <a:tableStyleId>{93296810-A885-4BE3-A3E7-6D5BEEA58F35}</a:tableStyleId>
              </a:tblPr>
              <a:tblGrid>
                <a:gridCol w="1450110">
                  <a:extLst>
                    <a:ext uri="{9D8B030D-6E8A-4147-A177-3AD203B41FA5}">
                      <a16:colId xmlns:a16="http://schemas.microsoft.com/office/drawing/2014/main" val="20000"/>
                    </a:ext>
                  </a:extLst>
                </a:gridCol>
                <a:gridCol w="1450110">
                  <a:extLst>
                    <a:ext uri="{9D8B030D-6E8A-4147-A177-3AD203B41FA5}">
                      <a16:colId xmlns:a16="http://schemas.microsoft.com/office/drawing/2014/main" val="20001"/>
                    </a:ext>
                  </a:extLst>
                </a:gridCol>
                <a:gridCol w="1450110">
                  <a:extLst>
                    <a:ext uri="{9D8B030D-6E8A-4147-A177-3AD203B41FA5}">
                      <a16:colId xmlns:a16="http://schemas.microsoft.com/office/drawing/2014/main" val="20002"/>
                    </a:ext>
                  </a:extLst>
                </a:gridCol>
              </a:tblGrid>
              <a:tr h="0">
                <a:tc>
                  <a:txBody>
                    <a:bodyPr/>
                    <a:lstStyle/>
                    <a:p>
                      <a:r>
                        <a:rPr lang="en-US" u="sng" dirty="0" err="1"/>
                        <a:t>OrderId</a:t>
                      </a:r>
                      <a:endParaRPr lang="en-US" u="sng" dirty="0"/>
                    </a:p>
                  </a:txBody>
                  <a:tcPr/>
                </a:tc>
                <a:tc>
                  <a:txBody>
                    <a:bodyPr/>
                    <a:lstStyle/>
                    <a:p>
                      <a:r>
                        <a:rPr lang="en-US" u="none" dirty="0" err="1"/>
                        <a:t>Cust</a:t>
                      </a:r>
                      <a:r>
                        <a:rPr lang="en-US" u="none" dirty="0"/>
                        <a:t> Name</a:t>
                      </a:r>
                    </a:p>
                  </a:txBody>
                  <a:tcPr/>
                </a:tc>
                <a:tc>
                  <a:txBody>
                    <a:bodyPr/>
                    <a:lstStyle/>
                    <a:p>
                      <a:r>
                        <a:rPr lang="en-US" dirty="0"/>
                        <a:t>Date</a:t>
                      </a:r>
                    </a:p>
                  </a:txBody>
                  <a:tcPr/>
                </a:tc>
                <a:extLst>
                  <a:ext uri="{0D108BD9-81ED-4DB2-BD59-A6C34878D82A}">
                    <a16:rowId xmlns:a16="http://schemas.microsoft.com/office/drawing/2014/main" val="10000"/>
                  </a:ext>
                </a:extLst>
              </a:tr>
              <a:tr h="370840">
                <a:tc>
                  <a:txBody>
                    <a:bodyPr/>
                    <a:lstStyle/>
                    <a:p>
                      <a:r>
                        <a:rPr lang="en-US" dirty="0"/>
                        <a:t>1</a:t>
                      </a:r>
                    </a:p>
                  </a:txBody>
                  <a:tcPr/>
                </a:tc>
                <a:tc>
                  <a:txBody>
                    <a:bodyPr/>
                    <a:lstStyle/>
                    <a:p>
                      <a:r>
                        <a:rPr lang="en-US" dirty="0"/>
                        <a:t>Joe</a:t>
                      </a:r>
                    </a:p>
                  </a:txBody>
                  <a:tcPr/>
                </a:tc>
                <a:tc>
                  <a:txBody>
                    <a:bodyPr/>
                    <a:lstStyle/>
                    <a:p>
                      <a:r>
                        <a:rPr lang="en-US" dirty="0"/>
                        <a:t>8/21/2017</a:t>
                      </a:r>
                    </a:p>
                  </a:txBody>
                  <a:tcPr/>
                </a:tc>
                <a:extLst>
                  <a:ext uri="{0D108BD9-81ED-4DB2-BD59-A6C34878D82A}">
                    <a16:rowId xmlns:a16="http://schemas.microsoft.com/office/drawing/2014/main" val="10001"/>
                  </a:ext>
                </a:extLst>
              </a:tr>
              <a:tr h="370840">
                <a:tc>
                  <a:txBody>
                    <a:bodyPr/>
                    <a:lstStyle/>
                    <a:p>
                      <a:r>
                        <a:rPr lang="en-US" dirty="0"/>
                        <a:t>2</a:t>
                      </a:r>
                    </a:p>
                  </a:txBody>
                  <a:tcPr/>
                </a:tc>
                <a:tc>
                  <a:txBody>
                    <a:bodyPr/>
                    <a:lstStyle/>
                    <a:p>
                      <a:r>
                        <a:rPr lang="en-US" dirty="0"/>
                        <a:t>Arthur</a:t>
                      </a:r>
                    </a:p>
                  </a:txBody>
                  <a:tcPr/>
                </a:tc>
                <a:tc>
                  <a:txBody>
                    <a:bodyPr/>
                    <a:lstStyle/>
                    <a:p>
                      <a:r>
                        <a:rPr lang="en-US" dirty="0"/>
                        <a:t>8/14/2017</a:t>
                      </a:r>
                    </a:p>
                  </a:txBody>
                  <a:tcPr/>
                </a:tc>
                <a:extLst>
                  <a:ext uri="{0D108BD9-81ED-4DB2-BD59-A6C34878D82A}">
                    <a16:rowId xmlns:a16="http://schemas.microsoft.com/office/drawing/2014/main" val="10002"/>
                  </a:ext>
                </a:extLst>
              </a:tr>
            </a:tbl>
          </a:graphicData>
        </a:graphic>
      </p:graphicFrame>
      <p:sp>
        <p:nvSpPr>
          <p:cNvPr id="7" name="TextBox 6">
            <a:extLst>
              <a:ext uri="{FF2B5EF4-FFF2-40B4-BE49-F238E27FC236}">
                <a16:creationId xmlns:a16="http://schemas.microsoft.com/office/drawing/2014/main" id="{C50603D8-75DB-A44D-8001-CFFA602A5FB2}"/>
              </a:ext>
            </a:extLst>
          </p:cNvPr>
          <p:cNvSpPr txBox="1"/>
          <p:nvPr/>
        </p:nvSpPr>
        <p:spPr>
          <a:xfrm>
            <a:off x="6051251" y="298756"/>
            <a:ext cx="431528" cy="707886"/>
          </a:xfrm>
          <a:prstGeom prst="rect">
            <a:avLst/>
          </a:prstGeom>
        </p:spPr>
        <p:txBody>
          <a:bodyPr wrap="none" rtlCol="0">
            <a:spAutoFit/>
          </a:bodyPr>
          <a:lstStyle/>
          <a:p>
            <a:r>
              <a:rPr lang="en-US" sz="4000" dirty="0"/>
              <a:t>x</a:t>
            </a:r>
          </a:p>
        </p:txBody>
      </p:sp>
      <p:graphicFrame>
        <p:nvGraphicFramePr>
          <p:cNvPr id="8" name="Table 7">
            <a:extLst>
              <a:ext uri="{FF2B5EF4-FFF2-40B4-BE49-F238E27FC236}">
                <a16:creationId xmlns:a16="http://schemas.microsoft.com/office/drawing/2014/main" id="{7EDA5D36-9A7F-6748-9D7A-44ECB79ECB8E}"/>
              </a:ext>
            </a:extLst>
          </p:cNvPr>
          <p:cNvGraphicFramePr>
            <a:graphicFrameLocks noGrp="1"/>
          </p:cNvGraphicFramePr>
          <p:nvPr>
            <p:extLst/>
          </p:nvPr>
        </p:nvGraphicFramePr>
        <p:xfrm>
          <a:off x="929739" y="2069133"/>
          <a:ext cx="9127104" cy="2580640"/>
        </p:xfrm>
        <a:graphic>
          <a:graphicData uri="http://schemas.openxmlformats.org/drawingml/2006/table">
            <a:tbl>
              <a:tblPr firstRow="1" bandRow="1">
                <a:tableStyleId>{5C22544A-7EE6-4342-B048-85BDC9FD1C3A}</a:tableStyleId>
              </a:tblPr>
              <a:tblGrid>
                <a:gridCol w="1521184">
                  <a:extLst>
                    <a:ext uri="{9D8B030D-6E8A-4147-A177-3AD203B41FA5}">
                      <a16:colId xmlns:a16="http://schemas.microsoft.com/office/drawing/2014/main" val="20000"/>
                    </a:ext>
                  </a:extLst>
                </a:gridCol>
                <a:gridCol w="1521184">
                  <a:extLst>
                    <a:ext uri="{9D8B030D-6E8A-4147-A177-3AD203B41FA5}">
                      <a16:colId xmlns:a16="http://schemas.microsoft.com/office/drawing/2014/main" val="20001"/>
                    </a:ext>
                  </a:extLst>
                </a:gridCol>
                <a:gridCol w="1521184">
                  <a:extLst>
                    <a:ext uri="{9D8B030D-6E8A-4147-A177-3AD203B41FA5}">
                      <a16:colId xmlns:a16="http://schemas.microsoft.com/office/drawing/2014/main" val="20002"/>
                    </a:ext>
                  </a:extLst>
                </a:gridCol>
                <a:gridCol w="1521184">
                  <a:extLst>
                    <a:ext uri="{9D8B030D-6E8A-4147-A177-3AD203B41FA5}">
                      <a16:colId xmlns:a16="http://schemas.microsoft.com/office/drawing/2014/main" val="1116778224"/>
                    </a:ext>
                  </a:extLst>
                </a:gridCol>
                <a:gridCol w="1521184">
                  <a:extLst>
                    <a:ext uri="{9D8B030D-6E8A-4147-A177-3AD203B41FA5}">
                      <a16:colId xmlns:a16="http://schemas.microsoft.com/office/drawing/2014/main" val="363117625"/>
                    </a:ext>
                  </a:extLst>
                </a:gridCol>
                <a:gridCol w="1521184">
                  <a:extLst>
                    <a:ext uri="{9D8B030D-6E8A-4147-A177-3AD203B41FA5}">
                      <a16:colId xmlns:a16="http://schemas.microsoft.com/office/drawing/2014/main" val="2390179118"/>
                    </a:ext>
                  </a:extLst>
                </a:gridCol>
              </a:tblGrid>
              <a:tr h="370840">
                <a:tc>
                  <a:txBody>
                    <a:bodyPr/>
                    <a:lstStyle/>
                    <a:p>
                      <a:r>
                        <a:rPr lang="en-US" u="sng" dirty="0" err="1"/>
                        <a:t>OrderNum</a:t>
                      </a:r>
                      <a:endParaRPr lang="en-US" u="sng" dirty="0"/>
                    </a:p>
                  </a:txBody>
                  <a:tcPr/>
                </a:tc>
                <a:tc>
                  <a:txBody>
                    <a:bodyPr/>
                    <a:lstStyle/>
                    <a:p>
                      <a:r>
                        <a:rPr lang="en-US" u="sng" dirty="0" err="1"/>
                        <a:t>ProdID</a:t>
                      </a:r>
                      <a:endParaRPr lang="en-US" u="sng" dirty="0"/>
                    </a:p>
                  </a:txBody>
                  <a:tcPr/>
                </a:tc>
                <a:tc>
                  <a:txBody>
                    <a:bodyPr/>
                    <a:lstStyle/>
                    <a:p>
                      <a:r>
                        <a:rPr lang="en-US" dirty="0"/>
                        <a:t>Name</a:t>
                      </a:r>
                    </a:p>
                  </a:txBody>
                  <a:tcPr/>
                </a:tc>
                <a:tc>
                  <a:txBody>
                    <a:bodyPr/>
                    <a:lstStyle/>
                    <a:p>
                      <a:r>
                        <a:rPr lang="en-US" dirty="0" err="1"/>
                        <a:t>OrderId</a:t>
                      </a:r>
                      <a:endParaRPr lang="en-US" dirty="0"/>
                    </a:p>
                  </a:txBody>
                  <a:tcPr>
                    <a:solidFill>
                      <a:srgbClr val="70AD47"/>
                    </a:solidFill>
                  </a:tcPr>
                </a:tc>
                <a:tc>
                  <a:txBody>
                    <a:bodyPr/>
                    <a:lstStyle/>
                    <a:p>
                      <a:r>
                        <a:rPr lang="en-US" dirty="0" err="1"/>
                        <a:t>Cust</a:t>
                      </a:r>
                      <a:r>
                        <a:rPr lang="en-US" dirty="0"/>
                        <a:t> Name</a:t>
                      </a:r>
                    </a:p>
                  </a:txBody>
                  <a:tcPr>
                    <a:solidFill>
                      <a:srgbClr val="70AD47"/>
                    </a:solidFill>
                  </a:tcPr>
                </a:tc>
                <a:tc>
                  <a:txBody>
                    <a:bodyPr/>
                    <a:lstStyle/>
                    <a:p>
                      <a:r>
                        <a:rPr lang="en-US" dirty="0"/>
                        <a:t>Date</a:t>
                      </a:r>
                    </a:p>
                  </a:txBody>
                  <a:tcPr>
                    <a:solidFill>
                      <a:srgbClr val="70AD47"/>
                    </a:solidFill>
                  </a:tcPr>
                </a:tc>
                <a:extLst>
                  <a:ext uri="{0D108BD9-81ED-4DB2-BD59-A6C34878D82A}">
                    <a16:rowId xmlns:a16="http://schemas.microsoft.com/office/drawing/2014/main" val="10000"/>
                  </a:ext>
                </a:extLst>
              </a:tr>
              <a:tr h="370840">
                <a:tc>
                  <a:txBody>
                    <a:bodyPr/>
                    <a:lstStyle/>
                    <a:p>
                      <a:r>
                        <a:rPr lang="en-US" dirty="0"/>
                        <a:t>1</a:t>
                      </a:r>
                    </a:p>
                  </a:txBody>
                  <a:tcPr/>
                </a:tc>
                <a:tc>
                  <a:txBody>
                    <a:bodyPr/>
                    <a:lstStyle/>
                    <a:p>
                      <a:r>
                        <a:rPr lang="en-US" dirty="0"/>
                        <a:t>42</a:t>
                      </a:r>
                    </a:p>
                  </a:txBody>
                  <a:tcPr/>
                </a:tc>
                <a:tc>
                  <a:txBody>
                    <a:bodyPr/>
                    <a:lstStyle/>
                    <a:p>
                      <a:r>
                        <a:rPr lang="en-US" dirty="0"/>
                        <a:t>Gum</a:t>
                      </a:r>
                    </a:p>
                  </a:txBody>
                  <a:tcPr/>
                </a:tc>
                <a:tc>
                  <a:txBody>
                    <a:bodyPr/>
                    <a:lstStyle/>
                    <a:p>
                      <a:r>
                        <a:rPr lang="en-US" dirty="0"/>
                        <a:t>1</a:t>
                      </a:r>
                    </a:p>
                  </a:txBody>
                  <a:tcPr>
                    <a:solidFill>
                      <a:srgbClr val="D6E3D0"/>
                    </a:solidFill>
                  </a:tcPr>
                </a:tc>
                <a:tc>
                  <a:txBody>
                    <a:bodyPr/>
                    <a:lstStyle/>
                    <a:p>
                      <a:r>
                        <a:rPr lang="en-US" dirty="0"/>
                        <a:t>Joe</a:t>
                      </a:r>
                    </a:p>
                  </a:txBody>
                  <a:tcPr>
                    <a:solidFill>
                      <a:srgbClr val="D6E3D0"/>
                    </a:solidFill>
                  </a:tcPr>
                </a:tc>
                <a:tc>
                  <a:txBody>
                    <a:bodyPr/>
                    <a:lstStyle/>
                    <a:p>
                      <a:r>
                        <a:rPr lang="en-US" dirty="0"/>
                        <a:t>8/21/2017</a:t>
                      </a:r>
                    </a:p>
                  </a:txBody>
                  <a:tcPr>
                    <a:solidFill>
                      <a:srgbClr val="D6E3D0"/>
                    </a:solidFill>
                  </a:tcPr>
                </a:tc>
                <a:extLst>
                  <a:ext uri="{0D108BD9-81ED-4DB2-BD59-A6C34878D82A}">
                    <a16:rowId xmlns:a16="http://schemas.microsoft.com/office/drawing/2014/main" val="10001"/>
                  </a:ext>
                </a:extLst>
              </a:tr>
              <a:tr h="370840">
                <a:tc>
                  <a:txBody>
                    <a:bodyPr/>
                    <a:lstStyle/>
                    <a:p>
                      <a:r>
                        <a:rPr lang="en-US" dirty="0"/>
                        <a:t>1</a:t>
                      </a:r>
                    </a:p>
                  </a:txBody>
                  <a:tcPr/>
                </a:tc>
                <a:tc>
                  <a:txBody>
                    <a:bodyPr/>
                    <a:lstStyle/>
                    <a:p>
                      <a:r>
                        <a:rPr lang="en-US" dirty="0"/>
                        <a:t>42</a:t>
                      </a:r>
                    </a:p>
                  </a:txBody>
                  <a:tcPr/>
                </a:tc>
                <a:tc>
                  <a:txBody>
                    <a:bodyPr/>
                    <a:lstStyle/>
                    <a:p>
                      <a:r>
                        <a:rPr lang="en-US" dirty="0"/>
                        <a:t>Gum</a:t>
                      </a:r>
                    </a:p>
                  </a:txBody>
                  <a:tcPr/>
                </a:tc>
                <a:tc>
                  <a:txBody>
                    <a:bodyPr/>
                    <a:lstStyle/>
                    <a:p>
                      <a:r>
                        <a:rPr lang="en-US" dirty="0"/>
                        <a:t>2</a:t>
                      </a:r>
                    </a:p>
                  </a:txBody>
                  <a:tcPr>
                    <a:solidFill>
                      <a:srgbClr val="EBF2EA"/>
                    </a:solidFill>
                  </a:tcPr>
                </a:tc>
                <a:tc>
                  <a:txBody>
                    <a:bodyPr/>
                    <a:lstStyle/>
                    <a:p>
                      <a:r>
                        <a:rPr lang="en-US" dirty="0"/>
                        <a:t>Arthur</a:t>
                      </a:r>
                    </a:p>
                  </a:txBody>
                  <a:tcPr>
                    <a:solidFill>
                      <a:srgbClr val="EBF2EA"/>
                    </a:solidFill>
                  </a:tcPr>
                </a:tc>
                <a:tc>
                  <a:txBody>
                    <a:bodyPr/>
                    <a:lstStyle/>
                    <a:p>
                      <a:r>
                        <a:rPr lang="en-US" dirty="0"/>
                        <a:t>8/14/2017</a:t>
                      </a:r>
                    </a:p>
                  </a:txBody>
                  <a:tcPr>
                    <a:solidFill>
                      <a:srgbClr val="EBF2EA"/>
                    </a:solidFill>
                  </a:tcPr>
                </a:tc>
                <a:extLst>
                  <a:ext uri="{0D108BD9-81ED-4DB2-BD59-A6C34878D82A}">
                    <a16:rowId xmlns:a16="http://schemas.microsoft.com/office/drawing/2014/main" val="2465868907"/>
                  </a:ext>
                </a:extLst>
              </a:tr>
              <a:tr h="370840">
                <a:tc>
                  <a:txBody>
                    <a:bodyPr/>
                    <a:lstStyle/>
                    <a:p>
                      <a:r>
                        <a:rPr lang="en-US" dirty="0"/>
                        <a:t>2</a:t>
                      </a:r>
                    </a:p>
                  </a:txBody>
                  <a:tcPr/>
                </a:tc>
                <a:tc>
                  <a:txBody>
                    <a:bodyPr/>
                    <a:lstStyle/>
                    <a:p>
                      <a:r>
                        <a:rPr lang="en-US" dirty="0"/>
                        <a:t>999</a:t>
                      </a:r>
                    </a:p>
                  </a:txBody>
                  <a:tcPr/>
                </a:tc>
                <a:tc>
                  <a:txBody>
                    <a:bodyPr/>
                    <a:lstStyle/>
                    <a:p>
                      <a:r>
                        <a:rPr lang="en-US" dirty="0" err="1"/>
                        <a:t>NullFood</a:t>
                      </a:r>
                      <a:endParaRPr lang="en-US" dirty="0"/>
                    </a:p>
                  </a:txBody>
                  <a:tcPr/>
                </a:tc>
                <a:tc>
                  <a:txBody>
                    <a:bodyPr/>
                    <a:lstStyle/>
                    <a:p>
                      <a:r>
                        <a:rPr lang="en-US" dirty="0"/>
                        <a:t>1</a:t>
                      </a:r>
                    </a:p>
                  </a:txBody>
                  <a:tcPr>
                    <a:solidFill>
                      <a:srgbClr val="D6E3D0"/>
                    </a:solidFill>
                  </a:tcPr>
                </a:tc>
                <a:tc>
                  <a:txBody>
                    <a:bodyPr/>
                    <a:lstStyle/>
                    <a:p>
                      <a:r>
                        <a:rPr lang="en-US" dirty="0"/>
                        <a:t>Joe</a:t>
                      </a:r>
                    </a:p>
                  </a:txBody>
                  <a:tcPr>
                    <a:solidFill>
                      <a:srgbClr val="D6E3D0"/>
                    </a:solidFill>
                  </a:tcPr>
                </a:tc>
                <a:tc>
                  <a:txBody>
                    <a:bodyPr/>
                    <a:lstStyle/>
                    <a:p>
                      <a:r>
                        <a:rPr lang="en-US" dirty="0"/>
                        <a:t>8/21/2017</a:t>
                      </a:r>
                    </a:p>
                  </a:txBody>
                  <a:tcPr>
                    <a:solidFill>
                      <a:srgbClr val="D6E3D0"/>
                    </a:solidFill>
                  </a:tcPr>
                </a:tc>
                <a:extLst>
                  <a:ext uri="{0D108BD9-81ED-4DB2-BD59-A6C34878D82A}">
                    <a16:rowId xmlns:a16="http://schemas.microsoft.com/office/drawing/2014/main" val="10002"/>
                  </a:ext>
                </a:extLst>
              </a:tr>
              <a:tr h="360801">
                <a:tc>
                  <a:txBody>
                    <a:bodyPr/>
                    <a:lstStyle/>
                    <a:p>
                      <a:r>
                        <a:rPr lang="en-US" dirty="0"/>
                        <a:t>2</a:t>
                      </a:r>
                    </a:p>
                  </a:txBody>
                  <a:tcPr/>
                </a:tc>
                <a:tc>
                  <a:txBody>
                    <a:bodyPr/>
                    <a:lstStyle/>
                    <a:p>
                      <a:r>
                        <a:rPr lang="en-US" dirty="0"/>
                        <a:t>999</a:t>
                      </a:r>
                    </a:p>
                  </a:txBody>
                  <a:tcPr/>
                </a:tc>
                <a:tc>
                  <a:txBody>
                    <a:bodyPr/>
                    <a:lstStyle/>
                    <a:p>
                      <a:r>
                        <a:rPr lang="en-US" dirty="0" err="1"/>
                        <a:t>NullFood</a:t>
                      </a:r>
                      <a:endParaRPr lang="en-US" dirty="0"/>
                    </a:p>
                  </a:txBody>
                  <a:tcPr/>
                </a:tc>
                <a:tc>
                  <a:txBody>
                    <a:bodyPr/>
                    <a:lstStyle/>
                    <a:p>
                      <a:r>
                        <a:rPr lang="en-US" dirty="0"/>
                        <a:t>2</a:t>
                      </a:r>
                    </a:p>
                  </a:txBody>
                  <a:tcPr>
                    <a:solidFill>
                      <a:srgbClr val="EBF2EA"/>
                    </a:solidFill>
                  </a:tcPr>
                </a:tc>
                <a:tc>
                  <a:txBody>
                    <a:bodyPr/>
                    <a:lstStyle/>
                    <a:p>
                      <a:r>
                        <a:rPr lang="en-US" dirty="0"/>
                        <a:t>Arthur</a:t>
                      </a:r>
                    </a:p>
                  </a:txBody>
                  <a:tcPr>
                    <a:solidFill>
                      <a:srgbClr val="EBF2EA"/>
                    </a:solidFill>
                  </a:tcPr>
                </a:tc>
                <a:tc>
                  <a:txBody>
                    <a:bodyPr/>
                    <a:lstStyle/>
                    <a:p>
                      <a:r>
                        <a:rPr lang="en-US" dirty="0"/>
                        <a:t>8/14/2017</a:t>
                      </a:r>
                    </a:p>
                  </a:txBody>
                  <a:tcPr>
                    <a:solidFill>
                      <a:srgbClr val="EBF2EA"/>
                    </a:solidFill>
                  </a:tcPr>
                </a:tc>
                <a:extLst>
                  <a:ext uri="{0D108BD9-81ED-4DB2-BD59-A6C34878D82A}">
                    <a16:rowId xmlns:a16="http://schemas.microsoft.com/office/drawing/2014/main" val="1969915687"/>
                  </a:ext>
                </a:extLst>
              </a:tr>
              <a:tr h="360801">
                <a:tc>
                  <a:txBody>
                    <a:bodyPr/>
                    <a:lstStyle/>
                    <a:p>
                      <a:r>
                        <a:rPr lang="en-US" dirty="0"/>
                        <a:t>2</a:t>
                      </a:r>
                    </a:p>
                  </a:txBody>
                  <a:tcPr/>
                </a:tc>
                <a:tc>
                  <a:txBody>
                    <a:bodyPr/>
                    <a:lstStyle/>
                    <a:p>
                      <a:r>
                        <a:rPr lang="en-US" dirty="0"/>
                        <a:t>42</a:t>
                      </a:r>
                    </a:p>
                  </a:txBody>
                  <a:tcPr/>
                </a:tc>
                <a:tc>
                  <a:txBody>
                    <a:bodyPr/>
                    <a:lstStyle/>
                    <a:p>
                      <a:r>
                        <a:rPr lang="en-US" dirty="0"/>
                        <a:t>Towel</a:t>
                      </a:r>
                    </a:p>
                  </a:txBody>
                  <a:tcPr/>
                </a:tc>
                <a:tc>
                  <a:txBody>
                    <a:bodyPr/>
                    <a:lstStyle/>
                    <a:p>
                      <a:r>
                        <a:rPr lang="en-US" dirty="0"/>
                        <a:t>1</a:t>
                      </a:r>
                    </a:p>
                  </a:txBody>
                  <a:tcPr>
                    <a:solidFill>
                      <a:srgbClr val="D6E3D0"/>
                    </a:solidFill>
                  </a:tcPr>
                </a:tc>
                <a:tc>
                  <a:txBody>
                    <a:bodyPr/>
                    <a:lstStyle/>
                    <a:p>
                      <a:r>
                        <a:rPr lang="en-US" dirty="0"/>
                        <a:t>Joe</a:t>
                      </a:r>
                    </a:p>
                  </a:txBody>
                  <a:tcPr>
                    <a:solidFill>
                      <a:srgbClr val="D6E3D0"/>
                    </a:solidFill>
                  </a:tcPr>
                </a:tc>
                <a:tc>
                  <a:txBody>
                    <a:bodyPr/>
                    <a:lstStyle/>
                    <a:p>
                      <a:r>
                        <a:rPr lang="en-US" dirty="0"/>
                        <a:t>8/21/2017</a:t>
                      </a:r>
                    </a:p>
                  </a:txBody>
                  <a:tcPr>
                    <a:solidFill>
                      <a:srgbClr val="D6E3D0"/>
                    </a:solidFill>
                  </a:tcPr>
                </a:tc>
                <a:extLst>
                  <a:ext uri="{0D108BD9-81ED-4DB2-BD59-A6C34878D82A}">
                    <a16:rowId xmlns:a16="http://schemas.microsoft.com/office/drawing/2014/main" val="10003"/>
                  </a:ext>
                </a:extLst>
              </a:tr>
              <a:tr h="360801">
                <a:tc>
                  <a:txBody>
                    <a:bodyPr/>
                    <a:lstStyle/>
                    <a:p>
                      <a:r>
                        <a:rPr lang="en-US" dirty="0"/>
                        <a:t>2</a:t>
                      </a:r>
                    </a:p>
                  </a:txBody>
                  <a:tcPr/>
                </a:tc>
                <a:tc>
                  <a:txBody>
                    <a:bodyPr/>
                    <a:lstStyle/>
                    <a:p>
                      <a:r>
                        <a:rPr lang="en-US" dirty="0"/>
                        <a:t>42</a:t>
                      </a:r>
                    </a:p>
                  </a:txBody>
                  <a:tcPr/>
                </a:tc>
                <a:tc>
                  <a:txBody>
                    <a:bodyPr/>
                    <a:lstStyle/>
                    <a:p>
                      <a:r>
                        <a:rPr lang="en-US" dirty="0"/>
                        <a:t>Towel</a:t>
                      </a:r>
                    </a:p>
                  </a:txBody>
                  <a:tcPr/>
                </a:tc>
                <a:tc>
                  <a:txBody>
                    <a:bodyPr/>
                    <a:lstStyle/>
                    <a:p>
                      <a:r>
                        <a:rPr lang="en-US" dirty="0"/>
                        <a:t>2</a:t>
                      </a:r>
                    </a:p>
                  </a:txBody>
                  <a:tcPr>
                    <a:solidFill>
                      <a:srgbClr val="EBF2EA"/>
                    </a:solidFill>
                  </a:tcPr>
                </a:tc>
                <a:tc>
                  <a:txBody>
                    <a:bodyPr/>
                    <a:lstStyle/>
                    <a:p>
                      <a:r>
                        <a:rPr lang="en-US" dirty="0"/>
                        <a:t>Arthur</a:t>
                      </a:r>
                    </a:p>
                  </a:txBody>
                  <a:tcPr>
                    <a:solidFill>
                      <a:srgbClr val="EBF2EA"/>
                    </a:solidFill>
                  </a:tcPr>
                </a:tc>
                <a:tc>
                  <a:txBody>
                    <a:bodyPr/>
                    <a:lstStyle/>
                    <a:p>
                      <a:r>
                        <a:rPr lang="en-US" dirty="0"/>
                        <a:t>8/14/2017</a:t>
                      </a:r>
                    </a:p>
                  </a:txBody>
                  <a:tcPr>
                    <a:solidFill>
                      <a:srgbClr val="EBF2EA"/>
                    </a:solidFill>
                  </a:tcPr>
                </a:tc>
                <a:extLst>
                  <a:ext uri="{0D108BD9-81ED-4DB2-BD59-A6C34878D82A}">
                    <a16:rowId xmlns:a16="http://schemas.microsoft.com/office/drawing/2014/main" val="3929200878"/>
                  </a:ext>
                </a:extLst>
              </a:tr>
            </a:tbl>
          </a:graphicData>
        </a:graphic>
      </p:graphicFrame>
      <p:sp>
        <p:nvSpPr>
          <p:cNvPr id="9" name="Rounded Rectangle 8">
            <a:extLst>
              <a:ext uri="{FF2B5EF4-FFF2-40B4-BE49-F238E27FC236}">
                <a16:creationId xmlns:a16="http://schemas.microsoft.com/office/drawing/2014/main" id="{BE5AB7BD-CE71-FB4A-92D9-4C80A418BA29}"/>
              </a:ext>
            </a:extLst>
          </p:cNvPr>
          <p:cNvSpPr/>
          <p:nvPr/>
        </p:nvSpPr>
        <p:spPr>
          <a:xfrm>
            <a:off x="806547" y="1893276"/>
            <a:ext cx="1706879" cy="2954215"/>
          </a:xfrm>
          <a:prstGeom prst="roundRect">
            <a:avLst/>
          </a:prstGeom>
          <a:solidFill>
            <a:schemeClr val="accent1">
              <a:alpha val="2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TextBox 10">
            <a:extLst>
              <a:ext uri="{FF2B5EF4-FFF2-40B4-BE49-F238E27FC236}">
                <a16:creationId xmlns:a16="http://schemas.microsoft.com/office/drawing/2014/main" id="{772EF126-2C03-8A4A-9561-1C3E3ACFFDBC}"/>
              </a:ext>
            </a:extLst>
          </p:cNvPr>
          <p:cNvSpPr txBox="1"/>
          <p:nvPr/>
        </p:nvSpPr>
        <p:spPr>
          <a:xfrm>
            <a:off x="1136445" y="1569742"/>
            <a:ext cx="1274708" cy="369332"/>
          </a:xfrm>
          <a:prstGeom prst="rect">
            <a:avLst/>
          </a:prstGeom>
        </p:spPr>
        <p:txBody>
          <a:bodyPr wrap="none" rtlCol="0">
            <a:spAutoFit/>
          </a:bodyPr>
          <a:lstStyle/>
          <a:p>
            <a:r>
              <a:rPr lang="en-US" dirty="0"/>
              <a:t>Left “key”</a:t>
            </a:r>
          </a:p>
        </p:txBody>
      </p:sp>
      <p:grpSp>
        <p:nvGrpSpPr>
          <p:cNvPr id="13" name="Group 12">
            <a:extLst>
              <a:ext uri="{FF2B5EF4-FFF2-40B4-BE49-F238E27FC236}">
                <a16:creationId xmlns:a16="http://schemas.microsoft.com/office/drawing/2014/main" id="{864BC98E-BE63-604E-B7E9-066D99E5259B}"/>
              </a:ext>
            </a:extLst>
          </p:cNvPr>
          <p:cNvGrpSpPr/>
          <p:nvPr/>
        </p:nvGrpSpPr>
        <p:grpSpPr>
          <a:xfrm>
            <a:off x="5372831" y="1569650"/>
            <a:ext cx="1706879" cy="3277841"/>
            <a:chOff x="5953125" y="3386727"/>
            <a:chExt cx="1706879" cy="3277841"/>
          </a:xfrm>
        </p:grpSpPr>
        <p:sp>
          <p:nvSpPr>
            <p:cNvPr id="10" name="Rounded Rectangle 9">
              <a:extLst>
                <a:ext uri="{FF2B5EF4-FFF2-40B4-BE49-F238E27FC236}">
                  <a16:creationId xmlns:a16="http://schemas.microsoft.com/office/drawing/2014/main" id="{58372DB0-E74F-3349-9DAB-3303152B510E}"/>
                </a:ext>
              </a:extLst>
            </p:cNvPr>
            <p:cNvSpPr/>
            <p:nvPr/>
          </p:nvSpPr>
          <p:spPr>
            <a:xfrm>
              <a:off x="5953125" y="3710353"/>
              <a:ext cx="1706879" cy="2954215"/>
            </a:xfrm>
            <a:prstGeom prst="roundRect">
              <a:avLst/>
            </a:prstGeom>
            <a:solidFill>
              <a:schemeClr val="accent6">
                <a:alpha val="2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TextBox 11">
              <a:extLst>
                <a:ext uri="{FF2B5EF4-FFF2-40B4-BE49-F238E27FC236}">
                  <a16:creationId xmlns:a16="http://schemas.microsoft.com/office/drawing/2014/main" id="{C535EB4B-8C10-BD49-B942-8954F84261B5}"/>
                </a:ext>
              </a:extLst>
            </p:cNvPr>
            <p:cNvSpPr txBox="1"/>
            <p:nvPr/>
          </p:nvSpPr>
          <p:spPr>
            <a:xfrm>
              <a:off x="6081659" y="3386727"/>
              <a:ext cx="1426994" cy="369332"/>
            </a:xfrm>
            <a:prstGeom prst="rect">
              <a:avLst/>
            </a:prstGeom>
          </p:spPr>
          <p:txBody>
            <a:bodyPr wrap="none" rtlCol="0">
              <a:spAutoFit/>
            </a:bodyPr>
            <a:lstStyle/>
            <a:p>
              <a:r>
                <a:rPr lang="en-US" dirty="0"/>
                <a:t>Right “key”</a:t>
              </a:r>
            </a:p>
          </p:txBody>
        </p:sp>
      </p:grpSp>
      <p:cxnSp>
        <p:nvCxnSpPr>
          <p:cNvPr id="15" name="Straight Connector 14">
            <a:extLst>
              <a:ext uri="{FF2B5EF4-FFF2-40B4-BE49-F238E27FC236}">
                <a16:creationId xmlns:a16="http://schemas.microsoft.com/office/drawing/2014/main" id="{6234C6F0-9E48-7548-ABCE-857134772B59}"/>
              </a:ext>
            </a:extLst>
          </p:cNvPr>
          <p:cNvCxnSpPr>
            <a:cxnSpLocks/>
          </p:cNvCxnSpPr>
          <p:nvPr/>
        </p:nvCxnSpPr>
        <p:spPr>
          <a:xfrm>
            <a:off x="375129" y="3001106"/>
            <a:ext cx="10117994" cy="0"/>
          </a:xfrm>
          <a:prstGeom prst="line">
            <a:avLst/>
          </a:prstGeom>
          <a:ln w="57150"/>
        </p:spPr>
        <p:style>
          <a:lnRef idx="3">
            <a:schemeClr val="accent4"/>
          </a:lnRef>
          <a:fillRef idx="0">
            <a:schemeClr val="accent4"/>
          </a:fillRef>
          <a:effectRef idx="2">
            <a:schemeClr val="accent4"/>
          </a:effectRef>
          <a:fontRef idx="minor">
            <a:schemeClr val="tx1"/>
          </a:fontRef>
        </p:style>
      </p:cxnSp>
      <p:sp>
        <p:nvSpPr>
          <p:cNvPr id="16" name="TextBox 15">
            <a:extLst>
              <a:ext uri="{FF2B5EF4-FFF2-40B4-BE49-F238E27FC236}">
                <a16:creationId xmlns:a16="http://schemas.microsoft.com/office/drawing/2014/main" id="{E8F71C78-B8F0-A048-BBA7-54AA0A39BF7C}"/>
              </a:ext>
            </a:extLst>
          </p:cNvPr>
          <p:cNvSpPr txBox="1"/>
          <p:nvPr/>
        </p:nvSpPr>
        <p:spPr>
          <a:xfrm>
            <a:off x="10521949" y="2764364"/>
            <a:ext cx="1980221" cy="1569660"/>
          </a:xfrm>
          <a:prstGeom prst="rect">
            <a:avLst/>
          </a:prstGeom>
        </p:spPr>
        <p:txBody>
          <a:bodyPr wrap="square" rtlCol="0">
            <a:spAutoFit/>
          </a:bodyPr>
          <a:lstStyle/>
          <a:p>
            <a:r>
              <a:rPr lang="en-US" sz="2400" dirty="0">
                <a:solidFill>
                  <a:srgbClr val="FF0000"/>
                </a:solidFill>
              </a:rPr>
              <a:t>Drop rows that don’t match on the key</a:t>
            </a:r>
          </a:p>
        </p:txBody>
      </p:sp>
      <p:cxnSp>
        <p:nvCxnSpPr>
          <p:cNvPr id="18" name="Straight Connector 17">
            <a:extLst>
              <a:ext uri="{FF2B5EF4-FFF2-40B4-BE49-F238E27FC236}">
                <a16:creationId xmlns:a16="http://schemas.microsoft.com/office/drawing/2014/main" id="{85CFD7EF-C704-7542-9A6C-5ABBE3E8281D}"/>
              </a:ext>
            </a:extLst>
          </p:cNvPr>
          <p:cNvCxnSpPr>
            <a:cxnSpLocks/>
          </p:cNvCxnSpPr>
          <p:nvPr/>
        </p:nvCxnSpPr>
        <p:spPr>
          <a:xfrm>
            <a:off x="375129" y="3382111"/>
            <a:ext cx="10117994" cy="0"/>
          </a:xfrm>
          <a:prstGeom prst="line">
            <a:avLst/>
          </a:prstGeom>
          <a:ln w="57150"/>
        </p:spPr>
        <p:style>
          <a:lnRef idx="3">
            <a:schemeClr val="accent4"/>
          </a:lnRef>
          <a:fillRef idx="0">
            <a:schemeClr val="accent4"/>
          </a:fillRef>
          <a:effectRef idx="2">
            <a:schemeClr val="accent4"/>
          </a:effectRef>
          <a:fontRef idx="minor">
            <a:schemeClr val="tx1"/>
          </a:fontRef>
        </p:style>
      </p:cxnSp>
      <p:cxnSp>
        <p:nvCxnSpPr>
          <p:cNvPr id="19" name="Straight Connector 18">
            <a:extLst>
              <a:ext uri="{FF2B5EF4-FFF2-40B4-BE49-F238E27FC236}">
                <a16:creationId xmlns:a16="http://schemas.microsoft.com/office/drawing/2014/main" id="{167C7A26-6F66-974C-97F4-B329064B0BF9}"/>
              </a:ext>
            </a:extLst>
          </p:cNvPr>
          <p:cNvCxnSpPr>
            <a:cxnSpLocks/>
          </p:cNvCxnSpPr>
          <p:nvPr/>
        </p:nvCxnSpPr>
        <p:spPr>
          <a:xfrm>
            <a:off x="375129" y="4114810"/>
            <a:ext cx="10117994" cy="0"/>
          </a:xfrm>
          <a:prstGeom prst="line">
            <a:avLst/>
          </a:prstGeom>
          <a:ln w="57150"/>
        </p:spPr>
        <p:style>
          <a:lnRef idx="3">
            <a:schemeClr val="accent4"/>
          </a:lnRef>
          <a:fillRef idx="0">
            <a:schemeClr val="accent4"/>
          </a:fillRef>
          <a:effectRef idx="2">
            <a:schemeClr val="accent4"/>
          </a:effectRef>
          <a:fontRef idx="minor">
            <a:schemeClr val="tx1"/>
          </a:fontRef>
        </p:style>
      </p:cxnSp>
      <p:graphicFrame>
        <p:nvGraphicFramePr>
          <p:cNvPr id="17" name="Table 16">
            <a:extLst>
              <a:ext uri="{FF2B5EF4-FFF2-40B4-BE49-F238E27FC236}">
                <a16:creationId xmlns:a16="http://schemas.microsoft.com/office/drawing/2014/main" id="{1EC566C6-89FF-874D-A2F1-ABF3E2C5FBEC}"/>
              </a:ext>
            </a:extLst>
          </p:cNvPr>
          <p:cNvGraphicFramePr>
            <a:graphicFrameLocks noGrp="1"/>
          </p:cNvGraphicFramePr>
          <p:nvPr>
            <p:extLst/>
          </p:nvPr>
        </p:nvGraphicFramePr>
        <p:xfrm>
          <a:off x="2384955" y="5134593"/>
          <a:ext cx="9127104" cy="1473200"/>
        </p:xfrm>
        <a:graphic>
          <a:graphicData uri="http://schemas.openxmlformats.org/drawingml/2006/table">
            <a:tbl>
              <a:tblPr firstRow="1" bandRow="1">
                <a:tableStyleId>{5C22544A-7EE6-4342-B048-85BDC9FD1C3A}</a:tableStyleId>
              </a:tblPr>
              <a:tblGrid>
                <a:gridCol w="1521184">
                  <a:extLst>
                    <a:ext uri="{9D8B030D-6E8A-4147-A177-3AD203B41FA5}">
                      <a16:colId xmlns:a16="http://schemas.microsoft.com/office/drawing/2014/main" val="20000"/>
                    </a:ext>
                  </a:extLst>
                </a:gridCol>
                <a:gridCol w="1521184">
                  <a:extLst>
                    <a:ext uri="{9D8B030D-6E8A-4147-A177-3AD203B41FA5}">
                      <a16:colId xmlns:a16="http://schemas.microsoft.com/office/drawing/2014/main" val="20001"/>
                    </a:ext>
                  </a:extLst>
                </a:gridCol>
                <a:gridCol w="1521184">
                  <a:extLst>
                    <a:ext uri="{9D8B030D-6E8A-4147-A177-3AD203B41FA5}">
                      <a16:colId xmlns:a16="http://schemas.microsoft.com/office/drawing/2014/main" val="20002"/>
                    </a:ext>
                  </a:extLst>
                </a:gridCol>
                <a:gridCol w="1521184">
                  <a:extLst>
                    <a:ext uri="{9D8B030D-6E8A-4147-A177-3AD203B41FA5}">
                      <a16:colId xmlns:a16="http://schemas.microsoft.com/office/drawing/2014/main" val="1116778224"/>
                    </a:ext>
                  </a:extLst>
                </a:gridCol>
                <a:gridCol w="1521184">
                  <a:extLst>
                    <a:ext uri="{9D8B030D-6E8A-4147-A177-3AD203B41FA5}">
                      <a16:colId xmlns:a16="http://schemas.microsoft.com/office/drawing/2014/main" val="363117625"/>
                    </a:ext>
                  </a:extLst>
                </a:gridCol>
                <a:gridCol w="1521184">
                  <a:extLst>
                    <a:ext uri="{9D8B030D-6E8A-4147-A177-3AD203B41FA5}">
                      <a16:colId xmlns:a16="http://schemas.microsoft.com/office/drawing/2014/main" val="2390179118"/>
                    </a:ext>
                  </a:extLst>
                </a:gridCol>
              </a:tblGrid>
              <a:tr h="370840">
                <a:tc>
                  <a:txBody>
                    <a:bodyPr/>
                    <a:lstStyle/>
                    <a:p>
                      <a:r>
                        <a:rPr lang="en-US" u="sng" dirty="0" err="1"/>
                        <a:t>OrderNum</a:t>
                      </a:r>
                      <a:endParaRPr lang="en-US" u="sng" dirty="0"/>
                    </a:p>
                  </a:txBody>
                  <a:tcPr/>
                </a:tc>
                <a:tc>
                  <a:txBody>
                    <a:bodyPr/>
                    <a:lstStyle/>
                    <a:p>
                      <a:r>
                        <a:rPr lang="en-US" u="sng" dirty="0" err="1"/>
                        <a:t>ProdID</a:t>
                      </a:r>
                      <a:endParaRPr lang="en-US" u="sng" dirty="0"/>
                    </a:p>
                  </a:txBody>
                  <a:tcPr/>
                </a:tc>
                <a:tc>
                  <a:txBody>
                    <a:bodyPr/>
                    <a:lstStyle/>
                    <a:p>
                      <a:r>
                        <a:rPr lang="en-US" dirty="0"/>
                        <a:t>Name</a:t>
                      </a:r>
                    </a:p>
                  </a:txBody>
                  <a:tcPr/>
                </a:tc>
                <a:tc>
                  <a:txBody>
                    <a:bodyPr/>
                    <a:lstStyle/>
                    <a:p>
                      <a:r>
                        <a:rPr lang="en-US" dirty="0" err="1"/>
                        <a:t>OrderId</a:t>
                      </a:r>
                      <a:endParaRPr lang="en-US" dirty="0"/>
                    </a:p>
                  </a:txBody>
                  <a:tcPr>
                    <a:solidFill>
                      <a:srgbClr val="70AD47"/>
                    </a:solidFill>
                  </a:tcPr>
                </a:tc>
                <a:tc>
                  <a:txBody>
                    <a:bodyPr/>
                    <a:lstStyle/>
                    <a:p>
                      <a:r>
                        <a:rPr lang="en-US" dirty="0" err="1"/>
                        <a:t>Cust</a:t>
                      </a:r>
                      <a:r>
                        <a:rPr lang="en-US" dirty="0"/>
                        <a:t> Name</a:t>
                      </a:r>
                    </a:p>
                  </a:txBody>
                  <a:tcPr>
                    <a:solidFill>
                      <a:srgbClr val="70AD47"/>
                    </a:solidFill>
                  </a:tcPr>
                </a:tc>
                <a:tc>
                  <a:txBody>
                    <a:bodyPr/>
                    <a:lstStyle/>
                    <a:p>
                      <a:r>
                        <a:rPr lang="en-US" dirty="0"/>
                        <a:t>Date</a:t>
                      </a:r>
                    </a:p>
                  </a:txBody>
                  <a:tcPr>
                    <a:solidFill>
                      <a:srgbClr val="70AD47"/>
                    </a:solidFill>
                  </a:tcPr>
                </a:tc>
                <a:extLst>
                  <a:ext uri="{0D108BD9-81ED-4DB2-BD59-A6C34878D82A}">
                    <a16:rowId xmlns:a16="http://schemas.microsoft.com/office/drawing/2014/main" val="10000"/>
                  </a:ext>
                </a:extLst>
              </a:tr>
              <a:tr h="370840">
                <a:tc>
                  <a:txBody>
                    <a:bodyPr/>
                    <a:lstStyle/>
                    <a:p>
                      <a:r>
                        <a:rPr lang="en-US" dirty="0"/>
                        <a:t>1</a:t>
                      </a:r>
                    </a:p>
                  </a:txBody>
                  <a:tcPr/>
                </a:tc>
                <a:tc>
                  <a:txBody>
                    <a:bodyPr/>
                    <a:lstStyle/>
                    <a:p>
                      <a:r>
                        <a:rPr lang="en-US" dirty="0"/>
                        <a:t>42</a:t>
                      </a:r>
                    </a:p>
                  </a:txBody>
                  <a:tcPr/>
                </a:tc>
                <a:tc>
                  <a:txBody>
                    <a:bodyPr/>
                    <a:lstStyle/>
                    <a:p>
                      <a:r>
                        <a:rPr lang="en-US" dirty="0"/>
                        <a:t>Gum</a:t>
                      </a:r>
                    </a:p>
                  </a:txBody>
                  <a:tcPr/>
                </a:tc>
                <a:tc>
                  <a:txBody>
                    <a:bodyPr/>
                    <a:lstStyle/>
                    <a:p>
                      <a:r>
                        <a:rPr lang="en-US" dirty="0"/>
                        <a:t>1</a:t>
                      </a:r>
                    </a:p>
                  </a:txBody>
                  <a:tcPr>
                    <a:solidFill>
                      <a:srgbClr val="D6E3D0"/>
                    </a:solidFill>
                  </a:tcPr>
                </a:tc>
                <a:tc>
                  <a:txBody>
                    <a:bodyPr/>
                    <a:lstStyle/>
                    <a:p>
                      <a:r>
                        <a:rPr lang="en-US" dirty="0"/>
                        <a:t>Joe</a:t>
                      </a:r>
                    </a:p>
                  </a:txBody>
                  <a:tcPr>
                    <a:solidFill>
                      <a:srgbClr val="D6E3D0"/>
                    </a:solidFill>
                  </a:tcPr>
                </a:tc>
                <a:tc>
                  <a:txBody>
                    <a:bodyPr/>
                    <a:lstStyle/>
                    <a:p>
                      <a:r>
                        <a:rPr lang="en-US" dirty="0"/>
                        <a:t>8/21/2017</a:t>
                      </a:r>
                    </a:p>
                  </a:txBody>
                  <a:tcPr>
                    <a:solidFill>
                      <a:srgbClr val="D6E3D0"/>
                    </a:solidFill>
                  </a:tcPr>
                </a:tc>
                <a:extLst>
                  <a:ext uri="{0D108BD9-81ED-4DB2-BD59-A6C34878D82A}">
                    <a16:rowId xmlns:a16="http://schemas.microsoft.com/office/drawing/2014/main" val="10001"/>
                  </a:ext>
                </a:extLst>
              </a:tr>
              <a:tr h="360801">
                <a:tc>
                  <a:txBody>
                    <a:bodyPr/>
                    <a:lstStyle/>
                    <a:p>
                      <a:r>
                        <a:rPr lang="en-US" dirty="0"/>
                        <a:t>2</a:t>
                      </a:r>
                    </a:p>
                  </a:txBody>
                  <a:tcPr/>
                </a:tc>
                <a:tc>
                  <a:txBody>
                    <a:bodyPr/>
                    <a:lstStyle/>
                    <a:p>
                      <a:r>
                        <a:rPr lang="en-US" dirty="0"/>
                        <a:t>999</a:t>
                      </a:r>
                    </a:p>
                  </a:txBody>
                  <a:tcPr/>
                </a:tc>
                <a:tc>
                  <a:txBody>
                    <a:bodyPr/>
                    <a:lstStyle/>
                    <a:p>
                      <a:r>
                        <a:rPr lang="en-US" dirty="0" err="1"/>
                        <a:t>NullFood</a:t>
                      </a:r>
                      <a:endParaRPr lang="en-US" dirty="0"/>
                    </a:p>
                  </a:txBody>
                  <a:tcPr/>
                </a:tc>
                <a:tc>
                  <a:txBody>
                    <a:bodyPr/>
                    <a:lstStyle/>
                    <a:p>
                      <a:r>
                        <a:rPr lang="en-US" dirty="0"/>
                        <a:t>2</a:t>
                      </a:r>
                    </a:p>
                  </a:txBody>
                  <a:tcPr>
                    <a:solidFill>
                      <a:srgbClr val="EBF2EA"/>
                    </a:solidFill>
                  </a:tcPr>
                </a:tc>
                <a:tc>
                  <a:txBody>
                    <a:bodyPr/>
                    <a:lstStyle/>
                    <a:p>
                      <a:r>
                        <a:rPr lang="en-US" dirty="0"/>
                        <a:t>Arthur</a:t>
                      </a:r>
                    </a:p>
                  </a:txBody>
                  <a:tcPr>
                    <a:solidFill>
                      <a:srgbClr val="EBF2EA"/>
                    </a:solidFill>
                  </a:tcPr>
                </a:tc>
                <a:tc>
                  <a:txBody>
                    <a:bodyPr/>
                    <a:lstStyle/>
                    <a:p>
                      <a:r>
                        <a:rPr lang="en-US" dirty="0"/>
                        <a:t>8/14/2017</a:t>
                      </a:r>
                    </a:p>
                  </a:txBody>
                  <a:tcPr>
                    <a:solidFill>
                      <a:srgbClr val="EBF2EA"/>
                    </a:solidFill>
                  </a:tcPr>
                </a:tc>
                <a:extLst>
                  <a:ext uri="{0D108BD9-81ED-4DB2-BD59-A6C34878D82A}">
                    <a16:rowId xmlns:a16="http://schemas.microsoft.com/office/drawing/2014/main" val="1969915687"/>
                  </a:ext>
                </a:extLst>
              </a:tr>
              <a:tr h="360801">
                <a:tc>
                  <a:txBody>
                    <a:bodyPr/>
                    <a:lstStyle/>
                    <a:p>
                      <a:r>
                        <a:rPr lang="en-US" dirty="0"/>
                        <a:t>2</a:t>
                      </a:r>
                    </a:p>
                  </a:txBody>
                  <a:tcPr/>
                </a:tc>
                <a:tc>
                  <a:txBody>
                    <a:bodyPr/>
                    <a:lstStyle/>
                    <a:p>
                      <a:r>
                        <a:rPr lang="en-US" dirty="0"/>
                        <a:t>42</a:t>
                      </a:r>
                    </a:p>
                  </a:txBody>
                  <a:tcPr/>
                </a:tc>
                <a:tc>
                  <a:txBody>
                    <a:bodyPr/>
                    <a:lstStyle/>
                    <a:p>
                      <a:r>
                        <a:rPr lang="en-US" dirty="0"/>
                        <a:t>Towel</a:t>
                      </a:r>
                    </a:p>
                  </a:txBody>
                  <a:tcPr/>
                </a:tc>
                <a:tc>
                  <a:txBody>
                    <a:bodyPr/>
                    <a:lstStyle/>
                    <a:p>
                      <a:r>
                        <a:rPr lang="en-US" dirty="0"/>
                        <a:t>2</a:t>
                      </a:r>
                    </a:p>
                  </a:txBody>
                  <a:tcPr>
                    <a:solidFill>
                      <a:srgbClr val="EBF2EA"/>
                    </a:solidFill>
                  </a:tcPr>
                </a:tc>
                <a:tc>
                  <a:txBody>
                    <a:bodyPr/>
                    <a:lstStyle/>
                    <a:p>
                      <a:r>
                        <a:rPr lang="en-US" dirty="0"/>
                        <a:t>Arthur</a:t>
                      </a:r>
                    </a:p>
                  </a:txBody>
                  <a:tcPr>
                    <a:solidFill>
                      <a:srgbClr val="EBF2EA"/>
                    </a:solidFill>
                  </a:tcPr>
                </a:tc>
                <a:tc>
                  <a:txBody>
                    <a:bodyPr/>
                    <a:lstStyle/>
                    <a:p>
                      <a:r>
                        <a:rPr lang="en-US" dirty="0"/>
                        <a:t>8/14/2017</a:t>
                      </a:r>
                    </a:p>
                  </a:txBody>
                  <a:tcPr>
                    <a:solidFill>
                      <a:srgbClr val="EBF2EA"/>
                    </a:solidFill>
                  </a:tcPr>
                </a:tc>
                <a:extLst>
                  <a:ext uri="{0D108BD9-81ED-4DB2-BD59-A6C34878D82A}">
                    <a16:rowId xmlns:a16="http://schemas.microsoft.com/office/drawing/2014/main" val="3929200878"/>
                  </a:ext>
                </a:extLst>
              </a:tr>
            </a:tbl>
          </a:graphicData>
        </a:graphic>
      </p:graphicFrame>
      <p:sp>
        <p:nvSpPr>
          <p:cNvPr id="2" name="Right Arrow 1">
            <a:extLst>
              <a:ext uri="{FF2B5EF4-FFF2-40B4-BE49-F238E27FC236}">
                <a16:creationId xmlns:a16="http://schemas.microsoft.com/office/drawing/2014/main" id="{3172FB04-90F0-344B-AA88-9EB8DC8AF497}"/>
              </a:ext>
            </a:extLst>
          </p:cNvPr>
          <p:cNvSpPr/>
          <p:nvPr/>
        </p:nvSpPr>
        <p:spPr>
          <a:xfrm>
            <a:off x="1136445" y="5512487"/>
            <a:ext cx="895555" cy="69523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101418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Pandas Merge Function</a:t>
            </a:r>
          </a:p>
        </p:txBody>
      </p:sp>
      <p:sp>
        <p:nvSpPr>
          <p:cNvPr id="5" name="Text Placeholder 4"/>
          <p:cNvSpPr>
            <a:spLocks noGrp="1"/>
          </p:cNvSpPr>
          <p:nvPr>
            <p:ph type="body" idx="1"/>
          </p:nvPr>
        </p:nvSpPr>
        <p:spPr/>
        <p:txBody>
          <a:bodyPr/>
          <a:lstStyle/>
          <a:p>
            <a:r>
              <a:rPr lang="en-US" dirty="0"/>
              <a:t>Demo</a:t>
            </a:r>
          </a:p>
        </p:txBody>
      </p:sp>
    </p:spTree>
    <p:extLst>
      <p:ext uri="{BB962C8B-B14F-4D97-AF65-F5344CB8AC3E}">
        <p14:creationId xmlns:p14="http://schemas.microsoft.com/office/powerpoint/2010/main" val="18155336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3769710-3B73-7E41-8A5E-5FAE838883AE}"/>
              </a:ext>
            </a:extLst>
          </p:cNvPr>
          <p:cNvSpPr>
            <a:spLocks noGrp="1"/>
          </p:cNvSpPr>
          <p:nvPr>
            <p:ph type="title"/>
          </p:nvPr>
        </p:nvSpPr>
        <p:spPr/>
        <p:txBody>
          <a:bodyPr/>
          <a:lstStyle/>
          <a:p>
            <a:r>
              <a:rPr lang="en-US" dirty="0"/>
              <a:t>Pandas and </a:t>
            </a:r>
            <a:r>
              <a:rPr lang="en-US" dirty="0" err="1"/>
              <a:t>Jupyter</a:t>
            </a:r>
            <a:r>
              <a:rPr lang="en-US" dirty="0"/>
              <a:t> Notebooks</a:t>
            </a:r>
          </a:p>
        </p:txBody>
      </p:sp>
      <p:sp>
        <p:nvSpPr>
          <p:cNvPr id="5" name="Content Placeholder 4">
            <a:extLst>
              <a:ext uri="{FF2B5EF4-FFF2-40B4-BE49-F238E27FC236}">
                <a16:creationId xmlns:a16="http://schemas.microsoft.com/office/drawing/2014/main" id="{E0283336-0DF2-314C-9BAD-AB1046423608}"/>
              </a:ext>
            </a:extLst>
          </p:cNvPr>
          <p:cNvSpPr>
            <a:spLocks noGrp="1"/>
          </p:cNvSpPr>
          <p:nvPr>
            <p:ph idx="1"/>
          </p:nvPr>
        </p:nvSpPr>
        <p:spPr/>
        <p:txBody>
          <a:bodyPr>
            <a:normAutofit lnSpcReduction="10000"/>
          </a:bodyPr>
          <a:lstStyle/>
          <a:p>
            <a:r>
              <a:rPr lang="en-US" dirty="0"/>
              <a:t>Reviewed </a:t>
            </a:r>
            <a:r>
              <a:rPr lang="en-US" dirty="0" err="1"/>
              <a:t>Jupyter</a:t>
            </a:r>
            <a:r>
              <a:rPr lang="en-US" dirty="0"/>
              <a:t> Notebook Environment</a:t>
            </a:r>
          </a:p>
          <a:p>
            <a:r>
              <a:rPr lang="en-US" dirty="0"/>
              <a:t>Introduced </a:t>
            </a:r>
            <a:r>
              <a:rPr lang="en-US" dirty="0" err="1"/>
              <a:t>DataFrame</a:t>
            </a:r>
            <a:r>
              <a:rPr lang="en-US" dirty="0"/>
              <a:t> concepts</a:t>
            </a:r>
          </a:p>
          <a:p>
            <a:pPr lvl="1"/>
            <a:r>
              <a:rPr lang="en-US" b="1" dirty="0"/>
              <a:t>Series:</a:t>
            </a:r>
            <a:r>
              <a:rPr lang="en-US" dirty="0"/>
              <a:t> A named column of data with an index</a:t>
            </a:r>
          </a:p>
          <a:p>
            <a:pPr lvl="1"/>
            <a:r>
              <a:rPr lang="en-US" b="1" dirty="0"/>
              <a:t>Indexes: </a:t>
            </a:r>
            <a:r>
              <a:rPr lang="en-US" dirty="0"/>
              <a:t>The mapping from keys to rows</a:t>
            </a:r>
          </a:p>
          <a:p>
            <a:pPr lvl="1"/>
            <a:r>
              <a:rPr lang="en-US" b="1" dirty="0" err="1"/>
              <a:t>DataFrame</a:t>
            </a:r>
            <a:r>
              <a:rPr lang="en-US" b="1" dirty="0"/>
              <a:t>:</a:t>
            </a:r>
            <a:r>
              <a:rPr lang="en-US" dirty="0"/>
              <a:t> collection of series with common index</a:t>
            </a:r>
          </a:p>
          <a:p>
            <a:r>
              <a:rPr lang="en-US" dirty="0" err="1"/>
              <a:t>Dataframe</a:t>
            </a:r>
            <a:r>
              <a:rPr lang="en-US" dirty="0"/>
              <a:t> access methods</a:t>
            </a:r>
          </a:p>
          <a:p>
            <a:pPr lvl="1"/>
            <a:r>
              <a:rPr lang="en-US" b="1" dirty="0"/>
              <a:t>Filtering</a:t>
            </a:r>
            <a:r>
              <a:rPr lang="en-US" dirty="0"/>
              <a:t> on predicts and </a:t>
            </a:r>
            <a:r>
              <a:rPr lang="en-US" b="1" dirty="0"/>
              <a:t>slicing</a:t>
            </a:r>
          </a:p>
          <a:p>
            <a:pPr lvl="1"/>
            <a:r>
              <a:rPr lang="en-US" b="1" dirty="0" err="1"/>
              <a:t>df.loc</a:t>
            </a:r>
            <a:r>
              <a:rPr lang="en-US" dirty="0"/>
              <a:t>: location by index</a:t>
            </a:r>
          </a:p>
          <a:p>
            <a:pPr lvl="1"/>
            <a:r>
              <a:rPr lang="en-US" b="1" dirty="0" err="1"/>
              <a:t>df.iloc</a:t>
            </a:r>
            <a:r>
              <a:rPr lang="en-US" dirty="0"/>
              <a:t>: location by integer address</a:t>
            </a:r>
          </a:p>
          <a:p>
            <a:pPr lvl="1"/>
            <a:r>
              <a:rPr lang="en-US" b="1" dirty="0" err="1"/>
              <a:t>groupby</a:t>
            </a:r>
            <a:r>
              <a:rPr lang="en-US" dirty="0"/>
              <a:t> &amp; </a:t>
            </a:r>
            <a:r>
              <a:rPr lang="en-US" b="1" dirty="0"/>
              <a:t>pivot</a:t>
            </a:r>
            <a:r>
              <a:rPr lang="en-US" dirty="0"/>
              <a:t> (we will review these again today)</a:t>
            </a:r>
          </a:p>
        </p:txBody>
      </p:sp>
    </p:spTree>
    <p:extLst>
      <p:ext uri="{BB962C8B-B14F-4D97-AF65-F5344CB8AC3E}">
        <p14:creationId xmlns:p14="http://schemas.microsoft.com/office/powerpoint/2010/main" val="2535245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fade">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fade">
                                      <p:cBhvr>
                                        <p:cTn id="37" dur="500"/>
                                        <p:tgtEl>
                                          <p:spTgt spid="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fade">
                                      <p:cBhvr>
                                        <p:cTn id="42" dur="500"/>
                                        <p:tgtEl>
                                          <p:spTgt spid="5">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5">
                                            <p:txEl>
                                              <p:pRg st="8" end="8"/>
                                            </p:txEl>
                                          </p:spTgt>
                                        </p:tgtEl>
                                        <p:attrNameLst>
                                          <p:attrName>style.visibility</p:attrName>
                                        </p:attrNameLst>
                                      </p:cBhvr>
                                      <p:to>
                                        <p:strVal val="visible"/>
                                      </p:to>
                                    </p:set>
                                    <p:animEffect transition="in" filter="fade">
                                      <p:cBhvr>
                                        <p:cTn id="47" dur="500"/>
                                        <p:tgtEl>
                                          <p:spTgt spid="5">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5">
                                            <p:txEl>
                                              <p:pRg st="9" end="9"/>
                                            </p:txEl>
                                          </p:spTgt>
                                        </p:tgtEl>
                                        <p:attrNameLst>
                                          <p:attrName>style.visibility</p:attrName>
                                        </p:attrNameLst>
                                      </p:cBhvr>
                                      <p:to>
                                        <p:strVal val="visible"/>
                                      </p:to>
                                    </p:set>
                                    <p:animEffect transition="in" filter="fade">
                                      <p:cBhvr>
                                        <p:cTn id="52"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4"/>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9986" y="0"/>
            <a:ext cx="10515600" cy="1325563"/>
          </a:xfrm>
        </p:spPr>
        <p:txBody>
          <a:bodyPr/>
          <a:lstStyle/>
          <a:p>
            <a:r>
              <a:rPr lang="en-US" dirty="0"/>
              <a:t>Questions to ask about </a:t>
            </a:r>
            <a:r>
              <a:rPr lang="en-US" b="1" i="1" dirty="0"/>
              <a:t>Structure</a:t>
            </a:r>
          </a:p>
        </p:txBody>
      </p:sp>
      <p:sp>
        <p:nvSpPr>
          <p:cNvPr id="3" name="Content Placeholder 2"/>
          <p:cNvSpPr>
            <a:spLocks noGrp="1"/>
          </p:cNvSpPr>
          <p:nvPr>
            <p:ph idx="1"/>
          </p:nvPr>
        </p:nvSpPr>
        <p:spPr>
          <a:xfrm>
            <a:off x="838200" y="1090262"/>
            <a:ext cx="11195957" cy="5767738"/>
          </a:xfrm>
        </p:spPr>
        <p:txBody>
          <a:bodyPr>
            <a:normAutofit lnSpcReduction="10000"/>
          </a:bodyPr>
          <a:lstStyle/>
          <a:p>
            <a:pPr marL="471487" indent="-457200">
              <a:buFont typeface="Wingdings" charset="2"/>
              <a:buChar char="Ø"/>
            </a:pPr>
            <a:r>
              <a:rPr lang="en-US" dirty="0"/>
              <a:t>Are the data in a standard format or encoding?</a:t>
            </a:r>
          </a:p>
          <a:p>
            <a:pPr marL="928687" lvl="1" indent="-457200">
              <a:buFont typeface="Wingdings" charset="2"/>
              <a:buChar char="Ø"/>
            </a:pPr>
            <a:r>
              <a:rPr lang="en-US" b="1" dirty="0"/>
              <a:t>Tabular data:</a:t>
            </a:r>
            <a:r>
              <a:rPr lang="en-US" dirty="0"/>
              <a:t> CSV, TSV, Excel, SQL</a:t>
            </a:r>
          </a:p>
          <a:p>
            <a:pPr marL="928687" lvl="1" indent="-457200">
              <a:buFont typeface="Wingdings" charset="2"/>
              <a:buChar char="Ø"/>
            </a:pPr>
            <a:r>
              <a:rPr lang="en-US" b="1" dirty="0"/>
              <a:t>Nested data:</a:t>
            </a:r>
            <a:r>
              <a:rPr lang="en-US" dirty="0"/>
              <a:t> JSON or XML</a:t>
            </a:r>
          </a:p>
          <a:p>
            <a:pPr marL="471487" indent="-457200">
              <a:buFont typeface="Wingdings" charset="2"/>
              <a:buChar char="Ø"/>
            </a:pPr>
            <a:r>
              <a:rPr lang="en-US" dirty="0"/>
              <a:t>Are the data organized in “records”?</a:t>
            </a:r>
          </a:p>
          <a:p>
            <a:pPr marL="928687" lvl="1" indent="-457200">
              <a:buFont typeface="Wingdings" charset="2"/>
              <a:buChar char="Ø"/>
            </a:pPr>
            <a:r>
              <a:rPr lang="en-US" dirty="0"/>
              <a:t>No: Can we define records by parsing the data?</a:t>
            </a:r>
          </a:p>
          <a:p>
            <a:pPr marL="471487" indent="-457200"/>
            <a:r>
              <a:rPr lang="en-US" dirty="0"/>
              <a:t>Are the data nested? (records contained within records</a:t>
            </a:r>
            <a:r>
              <a:rPr lang="mr-IN" dirty="0"/>
              <a:t>…</a:t>
            </a:r>
            <a:r>
              <a:rPr lang="en-US" dirty="0"/>
              <a:t>)</a:t>
            </a:r>
          </a:p>
          <a:p>
            <a:pPr marL="928687" lvl="1" indent="-457200">
              <a:buFont typeface="Wingdings" charset="2"/>
              <a:buChar char="Ø"/>
            </a:pPr>
            <a:r>
              <a:rPr lang="en-US" dirty="0"/>
              <a:t>Yes: Can we reasonably un-nest the data?</a:t>
            </a:r>
          </a:p>
          <a:p>
            <a:pPr marL="471487" indent="-457200"/>
            <a:r>
              <a:rPr lang="en-US" dirty="0"/>
              <a:t>Does the data reference other data?</a:t>
            </a:r>
          </a:p>
          <a:p>
            <a:pPr marL="928687" lvl="1"/>
            <a:r>
              <a:rPr lang="en-US" dirty="0"/>
              <a:t>Yes: can we join/merge the data</a:t>
            </a:r>
          </a:p>
          <a:p>
            <a:pPr marL="471487" indent="-457200">
              <a:buFont typeface="Wingdings" charset="2"/>
              <a:buChar char="Ø"/>
            </a:pPr>
            <a:r>
              <a:rPr lang="en-US" dirty="0"/>
              <a:t>What are the fields in each record?</a:t>
            </a:r>
          </a:p>
          <a:p>
            <a:pPr marL="928687" lvl="1" indent="-457200">
              <a:buFont typeface="Wingdings" charset="2"/>
              <a:buChar char="Ø"/>
            </a:pPr>
            <a:r>
              <a:rPr lang="en-US" dirty="0"/>
              <a:t>How are they encoded?  (e.g., strings, numbers, binary, dates </a:t>
            </a:r>
            <a:r>
              <a:rPr lang="mr-IN" dirty="0"/>
              <a:t>…</a:t>
            </a:r>
            <a:r>
              <a:rPr lang="en-US" dirty="0"/>
              <a:t>)</a:t>
            </a:r>
          </a:p>
          <a:p>
            <a:pPr marL="928687" lvl="1"/>
            <a:r>
              <a:rPr lang="en-US" dirty="0"/>
              <a:t>What is the type of the data?</a:t>
            </a:r>
          </a:p>
        </p:txBody>
      </p:sp>
    </p:spTree>
    <p:extLst>
      <p:ext uri="{BB962C8B-B14F-4D97-AF65-F5344CB8AC3E}">
        <p14:creationId xmlns:p14="http://schemas.microsoft.com/office/powerpoint/2010/main" val="901870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0260" y="155076"/>
            <a:ext cx="3794432" cy="1325563"/>
          </a:xfrm>
        </p:spPr>
        <p:txBody>
          <a:bodyPr/>
          <a:lstStyle/>
          <a:p>
            <a:r>
              <a:rPr lang="en-US" dirty="0"/>
              <a:t>Kinds of </a:t>
            </a:r>
          </a:p>
        </p:txBody>
      </p:sp>
      <p:sp>
        <p:nvSpPr>
          <p:cNvPr id="4" name="Rounded Rectangle 3"/>
          <p:cNvSpPr/>
          <p:nvPr/>
        </p:nvSpPr>
        <p:spPr>
          <a:xfrm>
            <a:off x="1136369" y="1916346"/>
            <a:ext cx="2531165" cy="887896"/>
          </a:xfrm>
          <a:prstGeom prst="round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a:t>Quantitative Data</a:t>
            </a:r>
          </a:p>
        </p:txBody>
      </p:sp>
      <p:sp>
        <p:nvSpPr>
          <p:cNvPr id="5" name="Rounded Rectangle 4"/>
          <p:cNvSpPr/>
          <p:nvPr/>
        </p:nvSpPr>
        <p:spPr>
          <a:xfrm>
            <a:off x="7128390" y="1597137"/>
            <a:ext cx="2531165" cy="887896"/>
          </a:xfrm>
          <a:prstGeom prst="round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a:t>Categorical Data</a:t>
            </a:r>
          </a:p>
        </p:txBody>
      </p:sp>
      <p:sp>
        <p:nvSpPr>
          <p:cNvPr id="6" name="Rounded Rectangle 5"/>
          <p:cNvSpPr/>
          <p:nvPr/>
        </p:nvSpPr>
        <p:spPr>
          <a:xfrm>
            <a:off x="5637521" y="3001410"/>
            <a:ext cx="1490869" cy="887896"/>
          </a:xfrm>
          <a:prstGeom prst="round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a:t>Ordinal</a:t>
            </a:r>
          </a:p>
        </p:txBody>
      </p:sp>
      <p:sp>
        <p:nvSpPr>
          <p:cNvPr id="7" name="Rounded Rectangle 6"/>
          <p:cNvSpPr/>
          <p:nvPr/>
        </p:nvSpPr>
        <p:spPr>
          <a:xfrm>
            <a:off x="9395279" y="3000655"/>
            <a:ext cx="1490869" cy="887896"/>
          </a:xfrm>
          <a:prstGeom prst="round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a:t>Nominal</a:t>
            </a:r>
          </a:p>
        </p:txBody>
      </p:sp>
      <p:sp>
        <p:nvSpPr>
          <p:cNvPr id="10" name="Rounded Rectangle 9"/>
          <p:cNvSpPr/>
          <p:nvPr/>
        </p:nvSpPr>
        <p:spPr>
          <a:xfrm>
            <a:off x="3283245" y="296124"/>
            <a:ext cx="1924859" cy="887896"/>
          </a:xfrm>
          <a:prstGeom prst="round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4400"/>
              <a:t>Data</a:t>
            </a:r>
          </a:p>
        </p:txBody>
      </p:sp>
      <p:sp>
        <p:nvSpPr>
          <p:cNvPr id="11" name="TextBox 10"/>
          <p:cNvSpPr txBox="1"/>
          <p:nvPr/>
        </p:nvSpPr>
        <p:spPr>
          <a:xfrm>
            <a:off x="729281" y="3882132"/>
            <a:ext cx="2068195" cy="1938992"/>
          </a:xfrm>
          <a:prstGeom prst="rect">
            <a:avLst/>
          </a:prstGeom>
        </p:spPr>
        <p:txBody>
          <a:bodyPr wrap="none" rtlCol="0">
            <a:spAutoFit/>
          </a:bodyPr>
          <a:lstStyle/>
          <a:p>
            <a:r>
              <a:rPr lang="en-US" sz="2000" b="1" dirty="0"/>
              <a:t>Examples:</a:t>
            </a:r>
          </a:p>
          <a:p>
            <a:pPr marL="285750" indent="-285750">
              <a:buFont typeface="Arial" charset="0"/>
              <a:buChar char="•"/>
            </a:pPr>
            <a:r>
              <a:rPr lang="en-US" sz="2000" dirty="0"/>
              <a:t>Price</a:t>
            </a:r>
          </a:p>
          <a:p>
            <a:pPr marL="285750" indent="-285750">
              <a:buFont typeface="Arial" charset="0"/>
              <a:buChar char="•"/>
            </a:pPr>
            <a:r>
              <a:rPr lang="en-US" sz="2000" dirty="0"/>
              <a:t>Quantity</a:t>
            </a:r>
          </a:p>
          <a:p>
            <a:pPr marL="285750" indent="-285750">
              <a:buFont typeface="Arial" charset="0"/>
              <a:buChar char="•"/>
            </a:pPr>
            <a:r>
              <a:rPr lang="en-US" sz="2000" dirty="0"/>
              <a:t>Temperature</a:t>
            </a:r>
          </a:p>
          <a:p>
            <a:pPr marL="285750" indent="-285750">
              <a:buFont typeface="Arial" charset="0"/>
              <a:buChar char="•"/>
            </a:pPr>
            <a:r>
              <a:rPr lang="en-US" sz="2000" dirty="0"/>
              <a:t>Date</a:t>
            </a:r>
          </a:p>
          <a:p>
            <a:pPr marL="285750" indent="-285750">
              <a:buFont typeface="Arial" charset="0"/>
              <a:buChar char="•"/>
            </a:pPr>
            <a:r>
              <a:rPr lang="mr-IN" sz="2000" dirty="0"/>
              <a:t>…</a:t>
            </a:r>
            <a:endParaRPr lang="en-US" sz="2000" dirty="0"/>
          </a:p>
        </p:txBody>
      </p:sp>
      <p:sp>
        <p:nvSpPr>
          <p:cNvPr id="13" name="TextBox 12"/>
          <p:cNvSpPr txBox="1"/>
          <p:nvPr/>
        </p:nvSpPr>
        <p:spPr>
          <a:xfrm>
            <a:off x="457023" y="2970997"/>
            <a:ext cx="3889859" cy="707886"/>
          </a:xfrm>
          <a:prstGeom prst="rect">
            <a:avLst/>
          </a:prstGeom>
        </p:spPr>
        <p:txBody>
          <a:bodyPr wrap="square" rtlCol="0">
            <a:spAutoFit/>
          </a:bodyPr>
          <a:lstStyle/>
          <a:p>
            <a:pPr algn="ctr"/>
            <a:r>
              <a:rPr lang="en-US" sz="2000" dirty="0"/>
              <a:t>Numbers with meaning ratios or intervals.</a:t>
            </a:r>
          </a:p>
        </p:txBody>
      </p:sp>
      <p:sp>
        <p:nvSpPr>
          <p:cNvPr id="14" name="TextBox 13"/>
          <p:cNvSpPr txBox="1"/>
          <p:nvPr/>
        </p:nvSpPr>
        <p:spPr>
          <a:xfrm>
            <a:off x="4919888" y="5102709"/>
            <a:ext cx="2811988" cy="1323439"/>
          </a:xfrm>
          <a:prstGeom prst="rect">
            <a:avLst/>
          </a:prstGeom>
        </p:spPr>
        <p:txBody>
          <a:bodyPr wrap="none" rtlCol="0">
            <a:spAutoFit/>
          </a:bodyPr>
          <a:lstStyle/>
          <a:p>
            <a:r>
              <a:rPr lang="en-US" sz="2000" b="1" dirty="0"/>
              <a:t>Examples:</a:t>
            </a:r>
          </a:p>
          <a:p>
            <a:pPr marL="285750" indent="-285750">
              <a:buFont typeface="Arial" charset="0"/>
              <a:buChar char="•"/>
            </a:pPr>
            <a:r>
              <a:rPr lang="en-US" sz="2000" dirty="0"/>
              <a:t>Preferences</a:t>
            </a:r>
          </a:p>
          <a:p>
            <a:pPr marL="285750" indent="-285750">
              <a:buFont typeface="Arial" charset="0"/>
              <a:buChar char="•"/>
            </a:pPr>
            <a:r>
              <a:rPr lang="en-US" sz="2000" dirty="0"/>
              <a:t>Level of education</a:t>
            </a:r>
          </a:p>
          <a:p>
            <a:pPr marL="285750" indent="-285750">
              <a:buFont typeface="Arial" charset="0"/>
              <a:buChar char="•"/>
            </a:pPr>
            <a:r>
              <a:rPr lang="mr-IN" sz="2000" dirty="0"/>
              <a:t>…</a:t>
            </a:r>
            <a:endParaRPr lang="en-US" sz="2000" dirty="0"/>
          </a:p>
        </p:txBody>
      </p:sp>
      <p:sp>
        <p:nvSpPr>
          <p:cNvPr id="15" name="TextBox 14"/>
          <p:cNvSpPr txBox="1"/>
          <p:nvPr/>
        </p:nvSpPr>
        <p:spPr>
          <a:xfrm>
            <a:off x="9036722" y="5102709"/>
            <a:ext cx="2719014" cy="1938992"/>
          </a:xfrm>
          <a:prstGeom prst="rect">
            <a:avLst/>
          </a:prstGeom>
        </p:spPr>
        <p:txBody>
          <a:bodyPr wrap="none" rtlCol="0">
            <a:spAutoFit/>
          </a:bodyPr>
          <a:lstStyle/>
          <a:p>
            <a:r>
              <a:rPr lang="en-US" sz="2000" b="1" dirty="0"/>
              <a:t>Examples:</a:t>
            </a:r>
          </a:p>
          <a:p>
            <a:pPr marL="285750" indent="-285750">
              <a:buFont typeface="Arial" charset="0"/>
              <a:buChar char="•"/>
            </a:pPr>
            <a:r>
              <a:rPr lang="en-US" sz="2000" dirty="0"/>
              <a:t>Political Affiliation</a:t>
            </a:r>
          </a:p>
          <a:p>
            <a:pPr marL="285750" indent="-285750">
              <a:buFont typeface="Arial" charset="0"/>
              <a:buChar char="•"/>
            </a:pPr>
            <a:r>
              <a:rPr lang="en-US" sz="2000" dirty="0"/>
              <a:t>Product Type</a:t>
            </a:r>
          </a:p>
          <a:p>
            <a:pPr marL="285750" indent="-285750">
              <a:buFont typeface="Arial" charset="0"/>
              <a:buChar char="•"/>
            </a:pPr>
            <a:r>
              <a:rPr lang="en-US" sz="2000" dirty="0"/>
              <a:t>Cal Id</a:t>
            </a:r>
          </a:p>
          <a:p>
            <a:pPr marL="285750" indent="-285750">
              <a:buFont typeface="Arial" charset="0"/>
              <a:buChar char="•"/>
            </a:pPr>
            <a:r>
              <a:rPr lang="mr-IN" sz="2000" dirty="0"/>
              <a:t>…</a:t>
            </a:r>
            <a:endParaRPr lang="en-US" sz="2000" dirty="0"/>
          </a:p>
          <a:p>
            <a:pPr marL="285750" indent="-285750">
              <a:buFont typeface="Arial" charset="0"/>
              <a:buChar char="•"/>
            </a:pPr>
            <a:endParaRPr lang="en-US" sz="2000" dirty="0"/>
          </a:p>
        </p:txBody>
      </p:sp>
      <p:sp>
        <p:nvSpPr>
          <p:cNvPr id="16" name="TextBox 15"/>
          <p:cNvSpPr txBox="1"/>
          <p:nvPr/>
        </p:nvSpPr>
        <p:spPr>
          <a:xfrm>
            <a:off x="4438025" y="3978086"/>
            <a:ext cx="3889859" cy="1015663"/>
          </a:xfrm>
          <a:prstGeom prst="rect">
            <a:avLst/>
          </a:prstGeom>
        </p:spPr>
        <p:txBody>
          <a:bodyPr wrap="square" rtlCol="0">
            <a:spAutoFit/>
          </a:bodyPr>
          <a:lstStyle/>
          <a:p>
            <a:pPr algn="ctr"/>
            <a:r>
              <a:rPr lang="en-US" sz="2000" dirty="0"/>
              <a:t>Categories with orders but no consistent meaning if magnitudes or intervals</a:t>
            </a:r>
          </a:p>
        </p:txBody>
      </p:sp>
      <p:sp>
        <p:nvSpPr>
          <p:cNvPr id="17" name="TextBox 16"/>
          <p:cNvSpPr txBox="1"/>
          <p:nvPr/>
        </p:nvSpPr>
        <p:spPr>
          <a:xfrm>
            <a:off x="8251931" y="4121434"/>
            <a:ext cx="3889859" cy="707886"/>
          </a:xfrm>
          <a:prstGeom prst="rect">
            <a:avLst/>
          </a:prstGeom>
        </p:spPr>
        <p:txBody>
          <a:bodyPr wrap="square" rtlCol="0">
            <a:spAutoFit/>
          </a:bodyPr>
          <a:lstStyle/>
          <a:p>
            <a:pPr algn="ctr"/>
            <a:r>
              <a:rPr lang="en-US" sz="2000" dirty="0"/>
              <a:t>Categories with no </a:t>
            </a:r>
          </a:p>
          <a:p>
            <a:pPr algn="ctr"/>
            <a:r>
              <a:rPr lang="en-US" sz="2000" dirty="0"/>
              <a:t>specific ordering.</a:t>
            </a:r>
          </a:p>
        </p:txBody>
      </p:sp>
      <p:cxnSp>
        <p:nvCxnSpPr>
          <p:cNvPr id="19" name="Straight Arrow Connector 18"/>
          <p:cNvCxnSpPr>
            <a:stCxn id="10" idx="2"/>
            <a:endCxn id="4" idx="0"/>
          </p:cNvCxnSpPr>
          <p:nvPr/>
        </p:nvCxnSpPr>
        <p:spPr>
          <a:xfrm flipH="1">
            <a:off x="2401952" y="1184020"/>
            <a:ext cx="1843723" cy="732326"/>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cxnSp>
        <p:nvCxnSpPr>
          <p:cNvPr id="20" name="Straight Arrow Connector 19"/>
          <p:cNvCxnSpPr>
            <a:stCxn id="10" idx="2"/>
            <a:endCxn id="5" idx="1"/>
          </p:cNvCxnSpPr>
          <p:nvPr/>
        </p:nvCxnSpPr>
        <p:spPr>
          <a:xfrm>
            <a:off x="4245675" y="1184020"/>
            <a:ext cx="2882715" cy="857065"/>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cxnSp>
        <p:nvCxnSpPr>
          <p:cNvPr id="23" name="Straight Arrow Connector 22"/>
          <p:cNvCxnSpPr>
            <a:stCxn id="5" idx="2"/>
            <a:endCxn id="6" idx="0"/>
          </p:cNvCxnSpPr>
          <p:nvPr/>
        </p:nvCxnSpPr>
        <p:spPr>
          <a:xfrm flipH="1">
            <a:off x="6382956" y="2485033"/>
            <a:ext cx="2011017" cy="516377"/>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cxnSp>
        <p:nvCxnSpPr>
          <p:cNvPr id="28" name="Straight Arrow Connector 27"/>
          <p:cNvCxnSpPr>
            <a:stCxn id="5" idx="2"/>
            <a:endCxn id="7" idx="0"/>
          </p:cNvCxnSpPr>
          <p:nvPr/>
        </p:nvCxnSpPr>
        <p:spPr>
          <a:xfrm>
            <a:off x="8393973" y="2485033"/>
            <a:ext cx="1746741" cy="515622"/>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40" name="TextBox 39"/>
          <p:cNvSpPr txBox="1"/>
          <p:nvPr/>
        </p:nvSpPr>
        <p:spPr>
          <a:xfrm>
            <a:off x="7479969" y="293404"/>
            <a:ext cx="4558747" cy="923330"/>
          </a:xfrm>
          <a:prstGeom prst="rect">
            <a:avLst/>
          </a:prstGeom>
        </p:spPr>
        <p:txBody>
          <a:bodyPr wrap="square" rtlCol="0">
            <a:spAutoFit/>
          </a:bodyPr>
          <a:lstStyle/>
          <a:p>
            <a:pPr algn="r"/>
            <a:r>
              <a:rPr lang="en-US" i="1" dirty="0"/>
              <a:t>Note that data categorical data can also be numbers and quantitative data may be stored as strings.</a:t>
            </a:r>
          </a:p>
        </p:txBody>
      </p:sp>
    </p:spTree>
    <p:extLst>
      <p:ext uri="{BB962C8B-B14F-4D97-AF65-F5344CB8AC3E}">
        <p14:creationId xmlns:p14="http://schemas.microsoft.com/office/powerpoint/2010/main" val="2234768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500"/>
                                        <p:tgtEl>
                                          <p:spTgt spid="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fade">
                                      <p:cBhvr>
                                        <p:cTn id="31" dur="500"/>
                                        <p:tgtEl>
                                          <p:spTgt spid="28"/>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500"/>
                                        <p:tgtEl>
                                          <p:spTgt spid="7"/>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500"/>
                                        <p:tgtEl>
                                          <p:spTgt spid="15"/>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fade">
                                      <p:cBhvr>
                                        <p:cTn id="47" dur="500"/>
                                        <p:tgtEl>
                                          <p:spTgt spid="23"/>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gtEl>
                                        <p:attrNameLst>
                                          <p:attrName>style.visibility</p:attrName>
                                        </p:attrNameLst>
                                      </p:cBhvr>
                                      <p:to>
                                        <p:strVal val="visible"/>
                                      </p:to>
                                    </p:set>
                                    <p:animEffect transition="in" filter="fade">
                                      <p:cBhvr>
                                        <p:cTn id="50" dur="500"/>
                                        <p:tgtEl>
                                          <p:spTgt spid="6"/>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6"/>
                                        </p:tgtEl>
                                        <p:attrNameLst>
                                          <p:attrName>style.visibility</p:attrName>
                                        </p:attrNameLst>
                                      </p:cBhvr>
                                      <p:to>
                                        <p:strVal val="visible"/>
                                      </p:to>
                                    </p:set>
                                    <p:animEffect transition="in" filter="fade">
                                      <p:cBhvr>
                                        <p:cTn id="53" dur="500"/>
                                        <p:tgtEl>
                                          <p:spTgt spid="16"/>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14"/>
                                        </p:tgtEl>
                                        <p:attrNameLst>
                                          <p:attrName>style.visibility</p:attrName>
                                        </p:attrNameLst>
                                      </p:cBhvr>
                                      <p:to>
                                        <p:strVal val="visible"/>
                                      </p:to>
                                    </p:set>
                                    <p:animEffect transition="in" filter="fade">
                                      <p:cBhvr>
                                        <p:cTn id="58" dur="500"/>
                                        <p:tgtEl>
                                          <p:spTgt spid="14"/>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fade">
                                      <p:cBhvr>
                                        <p:cTn id="63"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11" grpId="0"/>
      <p:bldP spid="13" grpId="0"/>
      <p:bldP spid="14" grpId="0"/>
      <p:bldP spid="15" grpId="0"/>
      <p:bldP spid="16" grpId="0"/>
      <p:bldP spid="17" grpId="0"/>
      <p:bldP spid="40" grpId="0"/>
    </p:bld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46791"/>
            <a:ext cx="10515600" cy="1325563"/>
          </a:xfrm>
        </p:spPr>
        <p:txBody>
          <a:bodyPr/>
          <a:lstStyle/>
          <a:p>
            <a:r>
              <a:rPr lang="en-US" dirty="0"/>
              <a:t>Structure: Field Types</a:t>
            </a:r>
          </a:p>
        </p:txBody>
      </p:sp>
      <p:sp>
        <p:nvSpPr>
          <p:cNvPr id="3" name="Content Placeholder 2"/>
          <p:cNvSpPr>
            <a:spLocks noGrp="1"/>
          </p:cNvSpPr>
          <p:nvPr>
            <p:ph idx="1"/>
          </p:nvPr>
        </p:nvSpPr>
        <p:spPr>
          <a:xfrm>
            <a:off x="838200" y="1416833"/>
            <a:ext cx="10823713" cy="5104991"/>
          </a:xfrm>
        </p:spPr>
        <p:txBody>
          <a:bodyPr>
            <a:normAutofit fontScale="92500" lnSpcReduction="20000"/>
          </a:bodyPr>
          <a:lstStyle/>
          <a:p>
            <a:pPr marL="471487" indent="-457200"/>
            <a:r>
              <a:rPr lang="en-US" b="1" dirty="0"/>
              <a:t>Quantitative Data:</a:t>
            </a:r>
            <a:r>
              <a:rPr lang="en-US" dirty="0"/>
              <a:t> </a:t>
            </a:r>
            <a:r>
              <a:rPr lang="en-US" i="1" dirty="0"/>
              <a:t>data with meaningful differences or ratios</a:t>
            </a:r>
          </a:p>
          <a:p>
            <a:pPr marL="928687" lvl="1"/>
            <a:r>
              <a:rPr lang="en-US" dirty="0"/>
              <a:t>Continuous: weight, temperature, volume</a:t>
            </a:r>
          </a:p>
          <a:p>
            <a:pPr marL="928687" lvl="1"/>
            <a:r>
              <a:rPr lang="en-US" dirty="0"/>
              <a:t>Discrete: counts, </a:t>
            </a:r>
            <a:r>
              <a:rPr lang="mr-IN" dirty="0"/>
              <a:t>…</a:t>
            </a:r>
            <a:endParaRPr lang="en-US" dirty="0"/>
          </a:p>
          <a:p>
            <a:pPr marL="928687" lvl="1"/>
            <a:r>
              <a:rPr lang="en-US" dirty="0"/>
              <a:t>Visualization: histograms and box plots </a:t>
            </a:r>
            <a:endParaRPr lang="en-US" b="1" dirty="0"/>
          </a:p>
          <a:p>
            <a:pPr marL="471487"/>
            <a:r>
              <a:rPr lang="en-US" b="1" dirty="0"/>
              <a:t>Ordinal Data:</a:t>
            </a:r>
            <a:r>
              <a:rPr lang="en-US" dirty="0"/>
              <a:t> </a:t>
            </a:r>
            <a:r>
              <a:rPr lang="en-US" i="1" dirty="0"/>
              <a:t>data where relative order matters</a:t>
            </a:r>
          </a:p>
          <a:p>
            <a:pPr marL="928687" lvl="1"/>
            <a:r>
              <a:rPr lang="en-US" dirty="0"/>
              <a:t>Differences between entries may not be the same</a:t>
            </a:r>
          </a:p>
          <a:p>
            <a:pPr marL="928687" lvl="1"/>
            <a:r>
              <a:rPr lang="en-US" dirty="0"/>
              <a:t>Examples:</a:t>
            </a:r>
          </a:p>
          <a:p>
            <a:pPr marL="1387475" lvl="2"/>
            <a:r>
              <a:rPr lang="en-US" dirty="0"/>
              <a:t>level of education: [BS, MS, PhD]</a:t>
            </a:r>
          </a:p>
          <a:p>
            <a:pPr marL="1387475" lvl="2"/>
            <a:r>
              <a:rPr lang="en-US" dirty="0"/>
              <a:t>Preferences: [Dislike, Like, Must Have]</a:t>
            </a:r>
          </a:p>
          <a:p>
            <a:pPr marL="928687" lvl="1"/>
            <a:r>
              <a:rPr lang="en-US" dirty="0"/>
              <a:t>Visualization: Bar charts (sorted)</a:t>
            </a:r>
          </a:p>
          <a:p>
            <a:pPr marL="471487"/>
            <a:r>
              <a:rPr lang="en-US" b="1" dirty="0"/>
              <a:t>Nominal Data:</a:t>
            </a:r>
            <a:r>
              <a:rPr lang="en-US" dirty="0"/>
              <a:t> </a:t>
            </a:r>
            <a:r>
              <a:rPr lang="en-US" i="1" dirty="0"/>
              <a:t>data with</a:t>
            </a:r>
            <a:r>
              <a:rPr lang="en-US" dirty="0"/>
              <a:t> </a:t>
            </a:r>
            <a:r>
              <a:rPr lang="en-US" i="1" dirty="0"/>
              <a:t>no numerical meaning</a:t>
            </a:r>
          </a:p>
          <a:p>
            <a:pPr marL="928687" lvl="1"/>
            <a:r>
              <a:rPr lang="en-US" dirty="0"/>
              <a:t>Examples: names, political affiliation, eye color,  </a:t>
            </a:r>
          </a:p>
          <a:p>
            <a:pPr marL="928687" lvl="1"/>
            <a:r>
              <a:rPr lang="en-US" dirty="0"/>
              <a:t>It may be encoded as numbers </a:t>
            </a:r>
            <a:r>
              <a:rPr lang="mr-IN" dirty="0"/>
              <a:t>…</a:t>
            </a:r>
            <a:endParaRPr lang="en-US" dirty="0"/>
          </a:p>
          <a:p>
            <a:pPr marL="928687" lvl="1"/>
            <a:r>
              <a:rPr lang="en-US" dirty="0"/>
              <a:t>Visualization: Bar charts</a:t>
            </a:r>
          </a:p>
        </p:txBody>
      </p:sp>
    </p:spTree>
    <p:extLst>
      <p:ext uri="{BB962C8B-B14F-4D97-AF65-F5344CB8AC3E}">
        <p14:creationId xmlns:p14="http://schemas.microsoft.com/office/powerpoint/2010/main" val="96315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3">
                                            <p:txEl>
                                              <p:pRg st="9" end="9"/>
                                            </p:txEl>
                                          </p:spTgt>
                                        </p:tgtEl>
                                        <p:attrNameLst>
                                          <p:attrName>style.visibility</p:attrName>
                                        </p:attrNameLst>
                                      </p:cBhvr>
                                      <p:to>
                                        <p:strVal val="visible"/>
                                      </p:to>
                                    </p:set>
                                    <p:animEffect transition="in" filter="fade">
                                      <p:cBhvr>
                                        <p:cTn id="48" dur="500"/>
                                        <p:tgtEl>
                                          <p:spTgt spid="3">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3">
                                            <p:txEl>
                                              <p:pRg st="10" end="10"/>
                                            </p:txEl>
                                          </p:spTgt>
                                        </p:tgtEl>
                                        <p:attrNameLst>
                                          <p:attrName>style.visibility</p:attrName>
                                        </p:attrNameLst>
                                      </p:cBhvr>
                                      <p:to>
                                        <p:strVal val="visible"/>
                                      </p:to>
                                    </p:set>
                                    <p:animEffect transition="in" filter="fade">
                                      <p:cBhvr>
                                        <p:cTn id="53" dur="500"/>
                                        <p:tgtEl>
                                          <p:spTgt spid="3">
                                            <p:txEl>
                                              <p:pRg st="10" end="1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
                                            <p:txEl>
                                              <p:pRg st="11" end="11"/>
                                            </p:txEl>
                                          </p:spTgt>
                                        </p:tgtEl>
                                        <p:attrNameLst>
                                          <p:attrName>style.visibility</p:attrName>
                                        </p:attrNameLst>
                                      </p:cBhvr>
                                      <p:to>
                                        <p:strVal val="visible"/>
                                      </p:to>
                                    </p:set>
                                    <p:animEffect transition="in" filter="fade">
                                      <p:cBhvr>
                                        <p:cTn id="58" dur="500"/>
                                        <p:tgtEl>
                                          <p:spTgt spid="3">
                                            <p:txEl>
                                              <p:pRg st="11" end="11"/>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3">
                                            <p:txEl>
                                              <p:pRg st="12" end="12"/>
                                            </p:txEl>
                                          </p:spTgt>
                                        </p:tgtEl>
                                        <p:attrNameLst>
                                          <p:attrName>style.visibility</p:attrName>
                                        </p:attrNameLst>
                                      </p:cBhvr>
                                      <p:to>
                                        <p:strVal val="visible"/>
                                      </p:to>
                                    </p:set>
                                    <p:animEffect transition="in" filter="fade">
                                      <p:cBhvr>
                                        <p:cTn id="63" dur="500"/>
                                        <p:tgtEl>
                                          <p:spTgt spid="3">
                                            <p:txEl>
                                              <p:pRg st="12" end="12"/>
                                            </p:txEl>
                                          </p:spTgt>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3">
                                            <p:txEl>
                                              <p:pRg st="13" end="13"/>
                                            </p:txEl>
                                          </p:spTgt>
                                        </p:tgtEl>
                                        <p:attrNameLst>
                                          <p:attrName>style.visibility</p:attrName>
                                        </p:attrNameLst>
                                      </p:cBhvr>
                                      <p:to>
                                        <p:strVal val="visible"/>
                                      </p:to>
                                    </p:set>
                                    <p:animEffect transition="in" filter="fade">
                                      <p:cBhvr>
                                        <p:cTn id="68"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4472C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72835" y="111351"/>
            <a:ext cx="10801350" cy="1325563"/>
          </a:xfrm>
        </p:spPr>
        <p:txBody>
          <a:bodyPr>
            <a:normAutofit/>
          </a:bodyPr>
          <a:lstStyle/>
          <a:p>
            <a:r>
              <a:rPr lang="en-US" sz="6600" i="1" dirty="0">
                <a:solidFill>
                  <a:schemeClr val="bg1"/>
                </a:solidFill>
                <a:latin typeface="Comic Sans MS" panose="030F0902030302020204" pitchFamily="66" charset="0"/>
              </a:rPr>
              <a:t>Quiz</a:t>
            </a:r>
          </a:p>
        </p:txBody>
      </p:sp>
      <p:sp>
        <p:nvSpPr>
          <p:cNvPr id="3" name="Content Placeholder 2"/>
          <p:cNvSpPr>
            <a:spLocks noGrp="1"/>
          </p:cNvSpPr>
          <p:nvPr>
            <p:ph idx="1"/>
          </p:nvPr>
        </p:nvSpPr>
        <p:spPr>
          <a:xfrm>
            <a:off x="767443" y="1436914"/>
            <a:ext cx="10842171" cy="5176157"/>
          </a:xfrm>
        </p:spPr>
        <p:txBody>
          <a:bodyPr>
            <a:normAutofit/>
          </a:bodyPr>
          <a:lstStyle/>
          <a:p>
            <a:pPr>
              <a:buClr>
                <a:schemeClr val="bg1"/>
              </a:buClr>
            </a:pPr>
            <a:r>
              <a:rPr lang="en-US" sz="3600" dirty="0">
                <a:solidFill>
                  <a:schemeClr val="bg1"/>
                </a:solidFill>
              </a:rPr>
              <a:t>Price in dollars of a product?</a:t>
            </a:r>
          </a:p>
          <a:p>
            <a:pPr lvl="1">
              <a:buClr>
                <a:schemeClr val="bg1"/>
              </a:buClr>
            </a:pPr>
            <a:r>
              <a:rPr lang="en-US" sz="3200" dirty="0">
                <a:solidFill>
                  <a:schemeClr val="bg1"/>
                </a:solidFill>
              </a:rPr>
              <a:t>(A) Quantitative, (B) Ordinal, (C) Nominal</a:t>
            </a:r>
          </a:p>
          <a:p>
            <a:pPr>
              <a:buClr>
                <a:schemeClr val="bg1"/>
              </a:buClr>
            </a:pPr>
            <a:r>
              <a:rPr lang="en-US" sz="3600" dirty="0">
                <a:solidFill>
                  <a:schemeClr val="bg1"/>
                </a:solidFill>
              </a:rPr>
              <a:t>Star Rating on Yelp?</a:t>
            </a:r>
          </a:p>
          <a:p>
            <a:pPr lvl="1">
              <a:buClr>
                <a:schemeClr val="bg1"/>
              </a:buClr>
            </a:pPr>
            <a:r>
              <a:rPr lang="en-US" sz="3200" dirty="0">
                <a:solidFill>
                  <a:schemeClr val="bg1"/>
                </a:solidFill>
              </a:rPr>
              <a:t>(A) Quantitative, (B) Ordinal, (C) Nominal</a:t>
            </a:r>
          </a:p>
          <a:p>
            <a:pPr>
              <a:buClr>
                <a:schemeClr val="bg1"/>
              </a:buClr>
            </a:pPr>
            <a:r>
              <a:rPr lang="en-US" sz="3600" dirty="0">
                <a:solidFill>
                  <a:schemeClr val="bg1"/>
                </a:solidFill>
              </a:rPr>
              <a:t>Date an item was sold?</a:t>
            </a:r>
          </a:p>
          <a:p>
            <a:pPr lvl="1">
              <a:buClr>
                <a:schemeClr val="bg1"/>
              </a:buClr>
            </a:pPr>
            <a:r>
              <a:rPr lang="en-US" sz="3200" dirty="0">
                <a:solidFill>
                  <a:schemeClr val="bg1"/>
                </a:solidFill>
              </a:rPr>
              <a:t>(A) Quantitative, (B) Ordinal, (C) Nominal</a:t>
            </a:r>
          </a:p>
          <a:p>
            <a:pPr>
              <a:buClr>
                <a:schemeClr val="bg1"/>
              </a:buClr>
            </a:pPr>
            <a:r>
              <a:rPr lang="en-US" sz="3600" dirty="0">
                <a:solidFill>
                  <a:schemeClr val="bg1"/>
                </a:solidFill>
              </a:rPr>
              <a:t>What is your Credit Card Number?</a:t>
            </a:r>
          </a:p>
          <a:p>
            <a:pPr lvl="1">
              <a:buClr>
                <a:schemeClr val="bg1"/>
              </a:buClr>
            </a:pPr>
            <a:r>
              <a:rPr lang="en-US" sz="3200" dirty="0">
                <a:solidFill>
                  <a:schemeClr val="bg1"/>
                </a:solidFill>
              </a:rPr>
              <a:t>(A) Quantitative, (B) Ordinal, (C) Nominal</a:t>
            </a:r>
          </a:p>
          <a:p>
            <a:pPr>
              <a:buClr>
                <a:schemeClr val="bg1"/>
              </a:buClr>
            </a:pPr>
            <a:endParaRPr lang="en-US" sz="3600" dirty="0">
              <a:solidFill>
                <a:schemeClr val="bg1"/>
              </a:solidFill>
            </a:endParaRPr>
          </a:p>
        </p:txBody>
      </p:sp>
      <p:sp>
        <p:nvSpPr>
          <p:cNvPr id="4" name="TextBox 3">
            <a:extLst>
              <a:ext uri="{FF2B5EF4-FFF2-40B4-BE49-F238E27FC236}">
                <a16:creationId xmlns:a16="http://schemas.microsoft.com/office/drawing/2014/main" id="{6529E260-6ABD-9A4D-A5ED-19FA1783AD62}"/>
              </a:ext>
            </a:extLst>
          </p:cNvPr>
          <p:cNvSpPr txBox="1"/>
          <p:nvPr/>
        </p:nvSpPr>
        <p:spPr>
          <a:xfrm>
            <a:off x="4833256" y="660290"/>
            <a:ext cx="6596678" cy="646331"/>
          </a:xfrm>
          <a:prstGeom prst="rect">
            <a:avLst/>
          </a:prstGeom>
        </p:spPr>
        <p:txBody>
          <a:bodyPr wrap="none" rtlCol="0">
            <a:spAutoFit/>
          </a:bodyPr>
          <a:lstStyle/>
          <a:p>
            <a:r>
              <a:rPr lang="en-US" sz="3600" b="1" dirty="0">
                <a:solidFill>
                  <a:schemeClr val="bg1"/>
                </a:solidFill>
              </a:rPr>
              <a:t>http://bit.ly/ds100-sp18-eda </a:t>
            </a:r>
          </a:p>
        </p:txBody>
      </p:sp>
    </p:spTree>
    <p:extLst>
      <p:ext uri="{BB962C8B-B14F-4D97-AF65-F5344CB8AC3E}">
        <p14:creationId xmlns:p14="http://schemas.microsoft.com/office/powerpoint/2010/main" val="793040039"/>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838200" y="1749284"/>
            <a:ext cx="11618844" cy="609600"/>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r>
              <a:rPr lang="en-US" dirty="0"/>
              <a:t>Key Data Properties to Consider in EDA</a:t>
            </a:r>
          </a:p>
        </p:txBody>
      </p:sp>
      <p:sp>
        <p:nvSpPr>
          <p:cNvPr id="3" name="Content Placeholder 2"/>
          <p:cNvSpPr>
            <a:spLocks noGrp="1"/>
          </p:cNvSpPr>
          <p:nvPr>
            <p:ph idx="1"/>
          </p:nvPr>
        </p:nvSpPr>
        <p:spPr/>
        <p:txBody>
          <a:bodyPr/>
          <a:lstStyle/>
          <a:p>
            <a:pPr marL="471487" indent="-457200">
              <a:buFont typeface="Wingdings" charset="2"/>
              <a:buChar char="Ø"/>
            </a:pPr>
            <a:r>
              <a:rPr lang="en-US" b="1" dirty="0">
                <a:solidFill>
                  <a:srgbClr val="7030A0"/>
                </a:solidFill>
              </a:rPr>
              <a:t>Structure -- </a:t>
            </a:r>
            <a:r>
              <a:rPr lang="en-US" i="1" dirty="0">
                <a:solidFill>
                  <a:srgbClr val="7030A0"/>
                </a:solidFill>
              </a:rPr>
              <a:t>the “shape” of a data file</a:t>
            </a:r>
          </a:p>
          <a:p>
            <a:pPr marL="471487" indent="-457200">
              <a:buFont typeface="Wingdings" charset="2"/>
              <a:buChar char="Ø"/>
            </a:pPr>
            <a:r>
              <a:rPr lang="en-US" b="1" dirty="0">
                <a:solidFill>
                  <a:schemeClr val="tx1">
                    <a:lumMod val="50000"/>
                    <a:lumOff val="50000"/>
                  </a:schemeClr>
                </a:solidFill>
              </a:rPr>
              <a:t>Granularity -- </a:t>
            </a:r>
            <a:r>
              <a:rPr lang="en-US" i="1" dirty="0">
                <a:solidFill>
                  <a:schemeClr val="tx1">
                    <a:lumMod val="50000"/>
                    <a:lumOff val="50000"/>
                  </a:schemeClr>
                </a:solidFill>
              </a:rPr>
              <a:t>how fine/coarse is each datum</a:t>
            </a:r>
          </a:p>
          <a:p>
            <a:pPr marL="471487" indent="-457200"/>
            <a:r>
              <a:rPr lang="en-US" b="1" dirty="0">
                <a:solidFill>
                  <a:schemeClr val="tx1">
                    <a:lumMod val="50000"/>
                    <a:lumOff val="50000"/>
                  </a:schemeClr>
                </a:solidFill>
              </a:rPr>
              <a:t>Scope -- </a:t>
            </a:r>
            <a:r>
              <a:rPr lang="en-US" i="1" dirty="0">
                <a:solidFill>
                  <a:schemeClr val="tx1">
                    <a:lumMod val="50000"/>
                    <a:lumOff val="50000"/>
                  </a:schemeClr>
                </a:solidFill>
              </a:rPr>
              <a:t>how (in)complete is the data</a:t>
            </a:r>
          </a:p>
          <a:p>
            <a:pPr marL="471487" indent="-457200"/>
            <a:r>
              <a:rPr lang="en-US" b="1" dirty="0">
                <a:solidFill>
                  <a:schemeClr val="tx1">
                    <a:lumMod val="50000"/>
                    <a:lumOff val="50000"/>
                  </a:schemeClr>
                </a:solidFill>
              </a:rPr>
              <a:t>Temporality -- </a:t>
            </a:r>
            <a:r>
              <a:rPr lang="en-US" i="1" dirty="0">
                <a:solidFill>
                  <a:schemeClr val="tx1">
                    <a:lumMod val="50000"/>
                    <a:lumOff val="50000"/>
                  </a:schemeClr>
                </a:solidFill>
              </a:rPr>
              <a:t>how is the data situated in time</a:t>
            </a:r>
          </a:p>
          <a:p>
            <a:pPr marL="471487" indent="-457200">
              <a:buFont typeface="Wingdings" charset="2"/>
              <a:buChar char="Ø"/>
            </a:pPr>
            <a:r>
              <a:rPr lang="en-US" b="1" dirty="0">
                <a:solidFill>
                  <a:schemeClr val="tx1">
                    <a:lumMod val="50000"/>
                    <a:lumOff val="50000"/>
                  </a:schemeClr>
                </a:solidFill>
              </a:rPr>
              <a:t>Faithfulness -- </a:t>
            </a:r>
            <a:r>
              <a:rPr lang="en-US" i="1" dirty="0">
                <a:solidFill>
                  <a:schemeClr val="tx1">
                    <a:lumMod val="50000"/>
                    <a:lumOff val="50000"/>
                  </a:schemeClr>
                </a:solidFill>
              </a:rPr>
              <a:t>how well does the data capture “reality”</a:t>
            </a:r>
          </a:p>
        </p:txBody>
      </p:sp>
    </p:spTree>
    <p:extLst>
      <p:ext uri="{BB962C8B-B14F-4D97-AF65-F5344CB8AC3E}">
        <p14:creationId xmlns:p14="http://schemas.microsoft.com/office/powerpoint/2010/main" val="1809058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838200" y="2411895"/>
            <a:ext cx="11618844" cy="609600"/>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r>
              <a:rPr lang="en-US" dirty="0"/>
              <a:t>Key Data Properties to Consider in EDA</a:t>
            </a:r>
          </a:p>
        </p:txBody>
      </p:sp>
      <p:sp>
        <p:nvSpPr>
          <p:cNvPr id="3" name="Content Placeholder 2"/>
          <p:cNvSpPr>
            <a:spLocks noGrp="1"/>
          </p:cNvSpPr>
          <p:nvPr>
            <p:ph idx="1"/>
          </p:nvPr>
        </p:nvSpPr>
        <p:spPr/>
        <p:txBody>
          <a:bodyPr/>
          <a:lstStyle/>
          <a:p>
            <a:pPr marL="471487" indent="-457200">
              <a:buFont typeface="Wingdings" charset="2"/>
              <a:buChar char="Ø"/>
            </a:pPr>
            <a:r>
              <a:rPr lang="en-US" b="1" dirty="0">
                <a:solidFill>
                  <a:schemeClr val="tx1">
                    <a:lumMod val="50000"/>
                    <a:lumOff val="50000"/>
                  </a:schemeClr>
                </a:solidFill>
              </a:rPr>
              <a:t>Structure -- </a:t>
            </a:r>
            <a:r>
              <a:rPr lang="en-US" i="1" dirty="0">
                <a:solidFill>
                  <a:schemeClr val="tx1">
                    <a:lumMod val="50000"/>
                    <a:lumOff val="50000"/>
                  </a:schemeClr>
                </a:solidFill>
              </a:rPr>
              <a:t>the “shape” of a data file</a:t>
            </a:r>
          </a:p>
          <a:p>
            <a:pPr marL="471487" indent="-457200">
              <a:buFont typeface="Wingdings" charset="2"/>
              <a:buChar char="Ø"/>
            </a:pPr>
            <a:r>
              <a:rPr lang="en-US" b="1" dirty="0">
                <a:solidFill>
                  <a:srgbClr val="7030A0"/>
                </a:solidFill>
              </a:rPr>
              <a:t>Granularity -- </a:t>
            </a:r>
            <a:r>
              <a:rPr lang="en-US" i="1" dirty="0">
                <a:solidFill>
                  <a:srgbClr val="7030A0"/>
                </a:solidFill>
              </a:rPr>
              <a:t>how fine/coarse is each datum</a:t>
            </a:r>
          </a:p>
          <a:p>
            <a:pPr marL="471487" indent="-457200"/>
            <a:r>
              <a:rPr lang="en-US" b="1" dirty="0">
                <a:solidFill>
                  <a:schemeClr val="tx1">
                    <a:lumMod val="50000"/>
                    <a:lumOff val="50000"/>
                  </a:schemeClr>
                </a:solidFill>
              </a:rPr>
              <a:t>Scope -- </a:t>
            </a:r>
            <a:r>
              <a:rPr lang="en-US" i="1" dirty="0">
                <a:solidFill>
                  <a:schemeClr val="tx1">
                    <a:lumMod val="50000"/>
                    <a:lumOff val="50000"/>
                  </a:schemeClr>
                </a:solidFill>
              </a:rPr>
              <a:t>how (in)complete is the data</a:t>
            </a:r>
          </a:p>
          <a:p>
            <a:pPr marL="471487" indent="-457200"/>
            <a:r>
              <a:rPr lang="en-US" b="1" dirty="0">
                <a:solidFill>
                  <a:schemeClr val="tx1">
                    <a:lumMod val="50000"/>
                    <a:lumOff val="50000"/>
                  </a:schemeClr>
                </a:solidFill>
              </a:rPr>
              <a:t>Temporality -- </a:t>
            </a:r>
            <a:r>
              <a:rPr lang="en-US" i="1" dirty="0">
                <a:solidFill>
                  <a:schemeClr val="tx1">
                    <a:lumMod val="50000"/>
                    <a:lumOff val="50000"/>
                  </a:schemeClr>
                </a:solidFill>
              </a:rPr>
              <a:t>how is the data situated in time</a:t>
            </a:r>
          </a:p>
          <a:p>
            <a:pPr marL="471487" indent="-457200">
              <a:buFont typeface="Wingdings" charset="2"/>
              <a:buChar char="Ø"/>
            </a:pPr>
            <a:r>
              <a:rPr lang="en-US" b="1" dirty="0">
                <a:solidFill>
                  <a:schemeClr val="tx1">
                    <a:lumMod val="50000"/>
                    <a:lumOff val="50000"/>
                  </a:schemeClr>
                </a:solidFill>
              </a:rPr>
              <a:t>Faithfulness -- </a:t>
            </a:r>
            <a:r>
              <a:rPr lang="en-US" i="1" dirty="0">
                <a:solidFill>
                  <a:schemeClr val="tx1">
                    <a:lumMod val="50000"/>
                    <a:lumOff val="50000"/>
                  </a:schemeClr>
                </a:solidFill>
              </a:rPr>
              <a:t>how well does the data capture “reality”</a:t>
            </a:r>
          </a:p>
        </p:txBody>
      </p:sp>
    </p:spTree>
    <p:extLst>
      <p:ext uri="{BB962C8B-B14F-4D97-AF65-F5344CB8AC3E}">
        <p14:creationId xmlns:p14="http://schemas.microsoft.com/office/powerpoint/2010/main" val="73185026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2450" y="320676"/>
            <a:ext cx="10801350" cy="957140"/>
          </a:xfrm>
        </p:spPr>
        <p:txBody>
          <a:bodyPr/>
          <a:lstStyle/>
          <a:p>
            <a:r>
              <a:rPr lang="en-US" dirty="0"/>
              <a:t>Granularity</a:t>
            </a:r>
          </a:p>
        </p:txBody>
      </p:sp>
      <p:sp>
        <p:nvSpPr>
          <p:cNvPr id="3" name="Content Placeholder 2"/>
          <p:cNvSpPr>
            <a:spLocks noGrp="1"/>
          </p:cNvSpPr>
          <p:nvPr>
            <p:ph idx="1"/>
          </p:nvPr>
        </p:nvSpPr>
        <p:spPr>
          <a:xfrm>
            <a:off x="764729" y="1158546"/>
            <a:ext cx="10966938" cy="5486399"/>
          </a:xfrm>
        </p:spPr>
        <p:txBody>
          <a:bodyPr>
            <a:normAutofit/>
          </a:bodyPr>
          <a:lstStyle/>
          <a:p>
            <a:r>
              <a:rPr lang="en-US" sz="2400" dirty="0"/>
              <a:t>What does each record represent?</a:t>
            </a:r>
          </a:p>
          <a:p>
            <a:pPr lvl="1"/>
            <a:r>
              <a:rPr lang="en-US" sz="2000" dirty="0"/>
              <a:t>Examples: a purchase, a person, a group of users</a:t>
            </a:r>
          </a:p>
          <a:p>
            <a:r>
              <a:rPr lang="en-US" sz="2400" dirty="0"/>
              <a:t>Do all records capture granularity at the same level?</a:t>
            </a:r>
          </a:p>
          <a:p>
            <a:pPr lvl="1"/>
            <a:r>
              <a:rPr lang="en-US" sz="2000" dirty="0"/>
              <a:t>Some data will include summaries as records</a:t>
            </a:r>
          </a:p>
          <a:p>
            <a:r>
              <a:rPr lang="en-US" sz="2400" dirty="0"/>
              <a:t>If the data are coarse how was it aggregated?</a:t>
            </a:r>
          </a:p>
          <a:p>
            <a:pPr lvl="1"/>
            <a:r>
              <a:rPr lang="en-US" sz="2000" dirty="0"/>
              <a:t>Sampling, averaging, </a:t>
            </a:r>
            <a:r>
              <a:rPr lang="mr-IN" sz="2000" dirty="0"/>
              <a:t>…</a:t>
            </a:r>
            <a:endParaRPr lang="en-US" sz="2000" dirty="0"/>
          </a:p>
          <a:p>
            <a:r>
              <a:rPr lang="en-US" sz="2400" dirty="0"/>
              <a:t>What kinds of aggregation is possible/desirable? </a:t>
            </a:r>
          </a:p>
          <a:p>
            <a:pPr lvl="1"/>
            <a:r>
              <a:rPr lang="en-US" sz="2000" dirty="0"/>
              <a:t>From individual people to demographic groups? </a:t>
            </a:r>
          </a:p>
          <a:p>
            <a:pPr lvl="1"/>
            <a:r>
              <a:rPr lang="en-US" sz="2000" dirty="0"/>
              <a:t>From individual events to totals across time or regions?</a:t>
            </a:r>
          </a:p>
          <a:p>
            <a:pPr lvl="1"/>
            <a:r>
              <a:rPr lang="en-US" sz="2000" dirty="0"/>
              <a:t>Hierarchies (city/county/state, second/minute/hour/days)</a:t>
            </a:r>
          </a:p>
          <a:p>
            <a:r>
              <a:rPr lang="en-US" dirty="0"/>
              <a:t>Understanding and manipulating granularity can help reveal patterns. </a:t>
            </a:r>
          </a:p>
        </p:txBody>
      </p:sp>
    </p:spTree>
    <p:extLst>
      <p:ext uri="{BB962C8B-B14F-4D97-AF65-F5344CB8AC3E}">
        <p14:creationId xmlns:p14="http://schemas.microsoft.com/office/powerpoint/2010/main" val="1954692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
                                            <p:txEl>
                                              <p:pRg st="10" end="10"/>
                                            </p:txEl>
                                          </p:spTgt>
                                        </p:tgtEl>
                                        <p:attrNameLst>
                                          <p:attrName>style.visibility</p:attrName>
                                        </p:attrNameLst>
                                      </p:cBhvr>
                                      <p:to>
                                        <p:strVal val="visible"/>
                                      </p:to>
                                    </p:set>
                                    <p:animEffect transition="in" filter="fade">
                                      <p:cBhvr>
                                        <p:cTn id="45"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Granularity and Keys</a:t>
            </a:r>
          </a:p>
        </p:txBody>
      </p:sp>
      <p:sp>
        <p:nvSpPr>
          <p:cNvPr id="3" name="Content Placeholder 2"/>
          <p:cNvSpPr>
            <a:spLocks noGrp="1"/>
          </p:cNvSpPr>
          <p:nvPr>
            <p:ph idx="1"/>
          </p:nvPr>
        </p:nvSpPr>
        <p:spPr>
          <a:xfrm>
            <a:off x="658090" y="1656172"/>
            <a:ext cx="7356357" cy="5036175"/>
          </a:xfrm>
        </p:spPr>
        <p:txBody>
          <a:bodyPr>
            <a:normAutofit/>
          </a:bodyPr>
          <a:lstStyle/>
          <a:p>
            <a:r>
              <a:rPr lang="en-US" dirty="0"/>
              <a:t>The primary key defines what the record represents </a:t>
            </a:r>
            <a:r>
              <a:rPr lang="en-US" dirty="0">
                <a:sym typeface="Wingdings"/>
              </a:rPr>
              <a:t> Granularity</a:t>
            </a:r>
          </a:p>
          <a:p>
            <a:r>
              <a:rPr lang="en-US" dirty="0">
                <a:sym typeface="Wingdings"/>
              </a:rPr>
              <a:t>What is the granularity of these</a:t>
            </a:r>
            <a:br>
              <a:rPr lang="en-US" dirty="0">
                <a:sym typeface="Wingdings"/>
              </a:rPr>
            </a:br>
            <a:r>
              <a:rPr lang="en-US" dirty="0">
                <a:sym typeface="Wingdings"/>
              </a:rPr>
              <a:t>example tables?</a:t>
            </a:r>
          </a:p>
          <a:p>
            <a:pPr lvl="1"/>
            <a:r>
              <a:rPr lang="en-US" dirty="0" err="1">
                <a:sym typeface="Wingdings"/>
              </a:rPr>
              <a:t>Purchases.csv</a:t>
            </a:r>
            <a:r>
              <a:rPr lang="en-US" dirty="0">
                <a:sym typeface="Wingdings"/>
              </a:rPr>
              <a:t>: PK=(</a:t>
            </a:r>
            <a:r>
              <a:rPr lang="en-US" dirty="0" err="1">
                <a:sym typeface="Wingdings"/>
              </a:rPr>
              <a:t>OrderNum</a:t>
            </a:r>
            <a:r>
              <a:rPr lang="en-US" dirty="0">
                <a:sym typeface="Wingdings"/>
              </a:rPr>
              <a:t> + </a:t>
            </a:r>
            <a:r>
              <a:rPr lang="en-US" dirty="0" err="1">
                <a:sym typeface="Wingdings"/>
              </a:rPr>
              <a:t>ProdID</a:t>
            </a:r>
            <a:r>
              <a:rPr lang="en-US" dirty="0">
                <a:sym typeface="Wingdings"/>
              </a:rPr>
              <a:t>)   Each Item in an order</a:t>
            </a:r>
          </a:p>
          <a:p>
            <a:pPr lvl="1"/>
            <a:r>
              <a:rPr lang="en-US" dirty="0" err="1">
                <a:sym typeface="Wingdings"/>
              </a:rPr>
              <a:t>Orders.csv</a:t>
            </a:r>
            <a:r>
              <a:rPr lang="en-US" dirty="0">
                <a:sym typeface="Wingdings"/>
              </a:rPr>
              <a:t>: PK = </a:t>
            </a:r>
            <a:r>
              <a:rPr lang="en-US" dirty="0" err="1">
                <a:sym typeface="Wingdings"/>
              </a:rPr>
              <a:t>OrderNum</a:t>
            </a:r>
            <a:r>
              <a:rPr lang="en-US" dirty="0">
                <a:sym typeface="Wingdings"/>
              </a:rPr>
              <a:t>  an order</a:t>
            </a:r>
          </a:p>
          <a:p>
            <a:r>
              <a:rPr lang="en-US" dirty="0"/>
              <a:t>How might we adjust the granularity?</a:t>
            </a:r>
          </a:p>
          <a:p>
            <a:pPr lvl="1"/>
            <a:r>
              <a:rPr lang="en-US" dirty="0"/>
              <a:t>Aggregation: count, mean, median, </a:t>
            </a:r>
            <a:r>
              <a:rPr lang="en-US" dirty="0" err="1"/>
              <a:t>var</a:t>
            </a:r>
            <a:r>
              <a:rPr lang="en-US" dirty="0"/>
              <a:t>, </a:t>
            </a:r>
            <a:r>
              <a:rPr lang="en-US" dirty="0" err="1"/>
              <a:t>groupby</a:t>
            </a:r>
            <a:r>
              <a:rPr lang="en-US" dirty="0"/>
              <a:t>, pivot </a:t>
            </a:r>
            <a:r>
              <a:rPr lang="mr-IN" dirty="0"/>
              <a:t>…</a:t>
            </a:r>
            <a:r>
              <a:rPr lang="en-US" dirty="0"/>
              <a:t> </a:t>
            </a:r>
          </a:p>
        </p:txBody>
      </p:sp>
      <p:graphicFrame>
        <p:nvGraphicFramePr>
          <p:cNvPr id="4" name="Table 3"/>
          <p:cNvGraphicFramePr>
            <a:graphicFrameLocks noGrp="1"/>
          </p:cNvGraphicFramePr>
          <p:nvPr/>
        </p:nvGraphicFramePr>
        <p:xfrm>
          <a:off x="7454017" y="444650"/>
          <a:ext cx="4520913" cy="1478280"/>
        </p:xfrm>
        <a:graphic>
          <a:graphicData uri="http://schemas.openxmlformats.org/drawingml/2006/table">
            <a:tbl>
              <a:tblPr firstRow="1" bandRow="1">
                <a:tableStyleId>{5C22544A-7EE6-4342-B048-85BDC9FD1C3A}</a:tableStyleId>
              </a:tblPr>
              <a:tblGrid>
                <a:gridCol w="1506971">
                  <a:extLst>
                    <a:ext uri="{9D8B030D-6E8A-4147-A177-3AD203B41FA5}">
                      <a16:colId xmlns:a16="http://schemas.microsoft.com/office/drawing/2014/main" val="20000"/>
                    </a:ext>
                  </a:extLst>
                </a:gridCol>
                <a:gridCol w="1506971">
                  <a:extLst>
                    <a:ext uri="{9D8B030D-6E8A-4147-A177-3AD203B41FA5}">
                      <a16:colId xmlns:a16="http://schemas.microsoft.com/office/drawing/2014/main" val="20001"/>
                    </a:ext>
                  </a:extLst>
                </a:gridCol>
                <a:gridCol w="1506971">
                  <a:extLst>
                    <a:ext uri="{9D8B030D-6E8A-4147-A177-3AD203B41FA5}">
                      <a16:colId xmlns:a16="http://schemas.microsoft.com/office/drawing/2014/main" val="20002"/>
                    </a:ext>
                  </a:extLst>
                </a:gridCol>
              </a:tblGrid>
              <a:tr h="370840">
                <a:tc>
                  <a:txBody>
                    <a:bodyPr/>
                    <a:lstStyle/>
                    <a:p>
                      <a:r>
                        <a:rPr lang="en-US" u="sng" dirty="0" err="1"/>
                        <a:t>OrderNum</a:t>
                      </a:r>
                      <a:endParaRPr lang="en-US" u="sng" dirty="0"/>
                    </a:p>
                  </a:txBody>
                  <a:tcPr/>
                </a:tc>
                <a:tc>
                  <a:txBody>
                    <a:bodyPr/>
                    <a:lstStyle/>
                    <a:p>
                      <a:r>
                        <a:rPr lang="en-US" u="sng" dirty="0" err="1"/>
                        <a:t>ProdID</a:t>
                      </a:r>
                      <a:endParaRPr lang="en-US" u="sng" dirty="0"/>
                    </a:p>
                  </a:txBody>
                  <a:tcPr/>
                </a:tc>
                <a:tc>
                  <a:txBody>
                    <a:bodyPr/>
                    <a:lstStyle/>
                    <a:p>
                      <a:r>
                        <a:rPr lang="en-US" dirty="0"/>
                        <a:t>Quantity</a:t>
                      </a:r>
                    </a:p>
                  </a:txBody>
                  <a:tcPr/>
                </a:tc>
                <a:extLst>
                  <a:ext uri="{0D108BD9-81ED-4DB2-BD59-A6C34878D82A}">
                    <a16:rowId xmlns:a16="http://schemas.microsoft.com/office/drawing/2014/main" val="10000"/>
                  </a:ext>
                </a:extLst>
              </a:tr>
              <a:tr h="370840">
                <a:tc>
                  <a:txBody>
                    <a:bodyPr/>
                    <a:lstStyle/>
                    <a:p>
                      <a:r>
                        <a:rPr lang="en-US" dirty="0"/>
                        <a:t>1</a:t>
                      </a:r>
                    </a:p>
                  </a:txBody>
                  <a:tcPr/>
                </a:tc>
                <a:tc>
                  <a:txBody>
                    <a:bodyPr/>
                    <a:lstStyle/>
                    <a:p>
                      <a:r>
                        <a:rPr lang="en-US" dirty="0"/>
                        <a:t>42</a:t>
                      </a:r>
                    </a:p>
                  </a:txBody>
                  <a:tcPr/>
                </a:tc>
                <a:tc>
                  <a:txBody>
                    <a:bodyPr/>
                    <a:lstStyle/>
                    <a:p>
                      <a:r>
                        <a:rPr lang="en-US" dirty="0"/>
                        <a:t>3</a:t>
                      </a:r>
                    </a:p>
                  </a:txBody>
                  <a:tcPr/>
                </a:tc>
                <a:extLst>
                  <a:ext uri="{0D108BD9-81ED-4DB2-BD59-A6C34878D82A}">
                    <a16:rowId xmlns:a16="http://schemas.microsoft.com/office/drawing/2014/main" val="10001"/>
                  </a:ext>
                </a:extLst>
              </a:tr>
              <a:tr h="370840">
                <a:tc>
                  <a:txBody>
                    <a:bodyPr/>
                    <a:lstStyle/>
                    <a:p>
                      <a:r>
                        <a:rPr lang="en-US" dirty="0"/>
                        <a:t>1</a:t>
                      </a:r>
                    </a:p>
                  </a:txBody>
                  <a:tcPr/>
                </a:tc>
                <a:tc>
                  <a:txBody>
                    <a:bodyPr/>
                    <a:lstStyle/>
                    <a:p>
                      <a:r>
                        <a:rPr lang="en-US" dirty="0"/>
                        <a:t>999</a:t>
                      </a:r>
                    </a:p>
                  </a:txBody>
                  <a:tcPr/>
                </a:tc>
                <a:tc>
                  <a:txBody>
                    <a:bodyPr/>
                    <a:lstStyle/>
                    <a:p>
                      <a:r>
                        <a:rPr lang="en-US" dirty="0"/>
                        <a:t>2</a:t>
                      </a:r>
                    </a:p>
                  </a:txBody>
                  <a:tcPr/>
                </a:tc>
                <a:extLst>
                  <a:ext uri="{0D108BD9-81ED-4DB2-BD59-A6C34878D82A}">
                    <a16:rowId xmlns:a16="http://schemas.microsoft.com/office/drawing/2014/main" val="10002"/>
                  </a:ext>
                </a:extLst>
              </a:tr>
              <a:tr h="360801">
                <a:tc>
                  <a:txBody>
                    <a:bodyPr/>
                    <a:lstStyle/>
                    <a:p>
                      <a:r>
                        <a:rPr lang="en-US" dirty="0"/>
                        <a:t>2</a:t>
                      </a:r>
                    </a:p>
                  </a:txBody>
                  <a:tcPr/>
                </a:tc>
                <a:tc>
                  <a:txBody>
                    <a:bodyPr/>
                    <a:lstStyle/>
                    <a:p>
                      <a:r>
                        <a:rPr lang="en-US" dirty="0"/>
                        <a:t>42</a:t>
                      </a:r>
                    </a:p>
                  </a:txBody>
                  <a:tcPr/>
                </a:tc>
                <a:tc>
                  <a:txBody>
                    <a:bodyPr/>
                    <a:lstStyle/>
                    <a:p>
                      <a:r>
                        <a:rPr lang="en-US" dirty="0"/>
                        <a:t>1</a:t>
                      </a:r>
                    </a:p>
                  </a:txBody>
                  <a:tcPr/>
                </a:tc>
                <a:extLst>
                  <a:ext uri="{0D108BD9-81ED-4DB2-BD59-A6C34878D82A}">
                    <a16:rowId xmlns:a16="http://schemas.microsoft.com/office/drawing/2014/main" val="10003"/>
                  </a:ext>
                </a:extLst>
              </a:tr>
            </a:tbl>
          </a:graphicData>
        </a:graphic>
      </p:graphicFrame>
      <p:graphicFrame>
        <p:nvGraphicFramePr>
          <p:cNvPr id="5" name="Table 4"/>
          <p:cNvGraphicFramePr>
            <a:graphicFrameLocks noGrp="1"/>
          </p:cNvGraphicFramePr>
          <p:nvPr/>
        </p:nvGraphicFramePr>
        <p:xfrm>
          <a:off x="7624600" y="2377166"/>
          <a:ext cx="4350330" cy="1107440"/>
        </p:xfrm>
        <a:graphic>
          <a:graphicData uri="http://schemas.openxmlformats.org/drawingml/2006/table">
            <a:tbl>
              <a:tblPr firstRow="1" bandRow="1">
                <a:tableStyleId>{93296810-A885-4BE3-A3E7-6D5BEEA58F35}</a:tableStyleId>
              </a:tblPr>
              <a:tblGrid>
                <a:gridCol w="1450110">
                  <a:extLst>
                    <a:ext uri="{9D8B030D-6E8A-4147-A177-3AD203B41FA5}">
                      <a16:colId xmlns:a16="http://schemas.microsoft.com/office/drawing/2014/main" val="20000"/>
                    </a:ext>
                  </a:extLst>
                </a:gridCol>
                <a:gridCol w="1450110">
                  <a:extLst>
                    <a:ext uri="{9D8B030D-6E8A-4147-A177-3AD203B41FA5}">
                      <a16:colId xmlns:a16="http://schemas.microsoft.com/office/drawing/2014/main" val="20001"/>
                    </a:ext>
                  </a:extLst>
                </a:gridCol>
                <a:gridCol w="1450110">
                  <a:extLst>
                    <a:ext uri="{9D8B030D-6E8A-4147-A177-3AD203B41FA5}">
                      <a16:colId xmlns:a16="http://schemas.microsoft.com/office/drawing/2014/main" val="20002"/>
                    </a:ext>
                  </a:extLst>
                </a:gridCol>
              </a:tblGrid>
              <a:tr h="0">
                <a:tc>
                  <a:txBody>
                    <a:bodyPr/>
                    <a:lstStyle/>
                    <a:p>
                      <a:r>
                        <a:rPr lang="en-US" u="sng" dirty="0" err="1"/>
                        <a:t>OrderNum</a:t>
                      </a:r>
                      <a:endParaRPr lang="en-US" u="sng" dirty="0"/>
                    </a:p>
                  </a:txBody>
                  <a:tcPr/>
                </a:tc>
                <a:tc>
                  <a:txBody>
                    <a:bodyPr/>
                    <a:lstStyle/>
                    <a:p>
                      <a:r>
                        <a:rPr lang="en-US" u="sng" dirty="0" err="1"/>
                        <a:t>CustID</a:t>
                      </a:r>
                      <a:endParaRPr lang="en-US" u="sng" dirty="0"/>
                    </a:p>
                  </a:txBody>
                  <a:tcPr/>
                </a:tc>
                <a:tc>
                  <a:txBody>
                    <a:bodyPr/>
                    <a:lstStyle/>
                    <a:p>
                      <a:r>
                        <a:rPr lang="en-US" dirty="0"/>
                        <a:t>Date</a:t>
                      </a:r>
                    </a:p>
                  </a:txBody>
                  <a:tcPr/>
                </a:tc>
                <a:extLst>
                  <a:ext uri="{0D108BD9-81ED-4DB2-BD59-A6C34878D82A}">
                    <a16:rowId xmlns:a16="http://schemas.microsoft.com/office/drawing/2014/main" val="10000"/>
                  </a:ext>
                </a:extLst>
              </a:tr>
              <a:tr h="370840">
                <a:tc>
                  <a:txBody>
                    <a:bodyPr/>
                    <a:lstStyle/>
                    <a:p>
                      <a:r>
                        <a:rPr lang="en-US" dirty="0"/>
                        <a:t>1</a:t>
                      </a:r>
                    </a:p>
                  </a:txBody>
                  <a:tcPr/>
                </a:tc>
                <a:tc>
                  <a:txBody>
                    <a:bodyPr/>
                    <a:lstStyle/>
                    <a:p>
                      <a:r>
                        <a:rPr lang="en-US" dirty="0"/>
                        <a:t>171345</a:t>
                      </a:r>
                    </a:p>
                  </a:txBody>
                  <a:tcPr/>
                </a:tc>
                <a:tc>
                  <a:txBody>
                    <a:bodyPr/>
                    <a:lstStyle/>
                    <a:p>
                      <a:r>
                        <a:rPr lang="en-US" dirty="0"/>
                        <a:t>8/21/2017</a:t>
                      </a:r>
                    </a:p>
                  </a:txBody>
                  <a:tcPr/>
                </a:tc>
                <a:extLst>
                  <a:ext uri="{0D108BD9-81ED-4DB2-BD59-A6C34878D82A}">
                    <a16:rowId xmlns:a16="http://schemas.microsoft.com/office/drawing/2014/main" val="10001"/>
                  </a:ext>
                </a:extLst>
              </a:tr>
              <a:tr h="370840">
                <a:tc>
                  <a:txBody>
                    <a:bodyPr/>
                    <a:lstStyle/>
                    <a:p>
                      <a:r>
                        <a:rPr lang="en-US" dirty="0"/>
                        <a:t>2</a:t>
                      </a:r>
                    </a:p>
                  </a:txBody>
                  <a:tcPr/>
                </a:tc>
                <a:tc>
                  <a:txBody>
                    <a:bodyPr/>
                    <a:lstStyle/>
                    <a:p>
                      <a:r>
                        <a:rPr lang="en-US" dirty="0"/>
                        <a:t>281139</a:t>
                      </a:r>
                    </a:p>
                  </a:txBody>
                  <a:tcPr/>
                </a:tc>
                <a:tc>
                  <a:txBody>
                    <a:bodyPr/>
                    <a:lstStyle/>
                    <a:p>
                      <a:r>
                        <a:rPr lang="en-US" dirty="0"/>
                        <a:t>8/30/2017</a:t>
                      </a:r>
                    </a:p>
                  </a:txBody>
                  <a:tcPr/>
                </a:tc>
                <a:extLst>
                  <a:ext uri="{0D108BD9-81ED-4DB2-BD59-A6C34878D82A}">
                    <a16:rowId xmlns:a16="http://schemas.microsoft.com/office/drawing/2014/main" val="10002"/>
                  </a:ext>
                </a:extLst>
              </a:tr>
            </a:tbl>
          </a:graphicData>
        </a:graphic>
      </p:graphicFrame>
      <p:graphicFrame>
        <p:nvGraphicFramePr>
          <p:cNvPr id="6" name="Table 5"/>
          <p:cNvGraphicFramePr>
            <a:graphicFrameLocks noGrp="1"/>
          </p:cNvGraphicFramePr>
          <p:nvPr/>
        </p:nvGraphicFramePr>
        <p:xfrm>
          <a:off x="9462926" y="3928804"/>
          <a:ext cx="2512004" cy="1112520"/>
        </p:xfrm>
        <a:graphic>
          <a:graphicData uri="http://schemas.openxmlformats.org/drawingml/2006/table">
            <a:tbl>
              <a:tblPr firstRow="1" bandRow="1">
                <a:tableStyleId>{21E4AEA4-8DFA-4A89-87EB-49C32662AFE0}</a:tableStyleId>
              </a:tblPr>
              <a:tblGrid>
                <a:gridCol w="1256002">
                  <a:extLst>
                    <a:ext uri="{9D8B030D-6E8A-4147-A177-3AD203B41FA5}">
                      <a16:colId xmlns:a16="http://schemas.microsoft.com/office/drawing/2014/main" val="20000"/>
                    </a:ext>
                  </a:extLst>
                </a:gridCol>
                <a:gridCol w="1256002">
                  <a:extLst>
                    <a:ext uri="{9D8B030D-6E8A-4147-A177-3AD203B41FA5}">
                      <a16:colId xmlns:a16="http://schemas.microsoft.com/office/drawing/2014/main" val="20001"/>
                    </a:ext>
                  </a:extLst>
                </a:gridCol>
              </a:tblGrid>
              <a:tr h="370840">
                <a:tc>
                  <a:txBody>
                    <a:bodyPr/>
                    <a:lstStyle/>
                    <a:p>
                      <a:r>
                        <a:rPr lang="en-US" u="sng" dirty="0" err="1"/>
                        <a:t>ProdID</a:t>
                      </a:r>
                      <a:endParaRPr lang="en-US" u="sng" dirty="0"/>
                    </a:p>
                  </a:txBody>
                  <a:tcPr/>
                </a:tc>
                <a:tc>
                  <a:txBody>
                    <a:bodyPr/>
                    <a:lstStyle/>
                    <a:p>
                      <a:r>
                        <a:rPr lang="en-US" u="none" dirty="0"/>
                        <a:t>Cost</a:t>
                      </a:r>
                    </a:p>
                  </a:txBody>
                  <a:tcPr/>
                </a:tc>
                <a:extLst>
                  <a:ext uri="{0D108BD9-81ED-4DB2-BD59-A6C34878D82A}">
                    <a16:rowId xmlns:a16="http://schemas.microsoft.com/office/drawing/2014/main" val="10000"/>
                  </a:ext>
                </a:extLst>
              </a:tr>
              <a:tr h="370840">
                <a:tc>
                  <a:txBody>
                    <a:bodyPr/>
                    <a:lstStyle/>
                    <a:p>
                      <a:r>
                        <a:rPr lang="en-US" dirty="0"/>
                        <a:t>42</a:t>
                      </a:r>
                    </a:p>
                  </a:txBody>
                  <a:tcPr/>
                </a:tc>
                <a:tc>
                  <a:txBody>
                    <a:bodyPr/>
                    <a:lstStyle/>
                    <a:p>
                      <a:r>
                        <a:rPr lang="en-US" dirty="0"/>
                        <a:t>3.14</a:t>
                      </a:r>
                    </a:p>
                  </a:txBody>
                  <a:tcPr/>
                </a:tc>
                <a:extLst>
                  <a:ext uri="{0D108BD9-81ED-4DB2-BD59-A6C34878D82A}">
                    <a16:rowId xmlns:a16="http://schemas.microsoft.com/office/drawing/2014/main" val="10001"/>
                  </a:ext>
                </a:extLst>
              </a:tr>
              <a:tr h="370840">
                <a:tc>
                  <a:txBody>
                    <a:bodyPr/>
                    <a:lstStyle/>
                    <a:p>
                      <a:r>
                        <a:rPr lang="en-US" dirty="0"/>
                        <a:t>999</a:t>
                      </a:r>
                    </a:p>
                  </a:txBody>
                  <a:tcPr/>
                </a:tc>
                <a:tc>
                  <a:txBody>
                    <a:bodyPr/>
                    <a:lstStyle/>
                    <a:p>
                      <a:r>
                        <a:rPr lang="en-US" dirty="0"/>
                        <a:t>2.72</a:t>
                      </a:r>
                    </a:p>
                  </a:txBody>
                  <a:tcPr/>
                </a:tc>
                <a:extLst>
                  <a:ext uri="{0D108BD9-81ED-4DB2-BD59-A6C34878D82A}">
                    <a16:rowId xmlns:a16="http://schemas.microsoft.com/office/drawing/2014/main" val="10002"/>
                  </a:ext>
                </a:extLst>
              </a:tr>
            </a:tbl>
          </a:graphicData>
        </a:graphic>
      </p:graphicFrame>
      <p:sp>
        <p:nvSpPr>
          <p:cNvPr id="7" name="TextBox 6"/>
          <p:cNvSpPr txBox="1"/>
          <p:nvPr/>
        </p:nvSpPr>
        <p:spPr>
          <a:xfrm>
            <a:off x="10235351" y="110078"/>
            <a:ext cx="1739579" cy="369332"/>
          </a:xfrm>
          <a:prstGeom prst="rect">
            <a:avLst/>
          </a:prstGeom>
        </p:spPr>
        <p:txBody>
          <a:bodyPr wrap="none" rtlCol="0">
            <a:spAutoFit/>
          </a:bodyPr>
          <a:lstStyle/>
          <a:p>
            <a:pPr algn="r"/>
            <a:r>
              <a:rPr lang="en-US" dirty="0" err="1"/>
              <a:t>Purchases.csv</a:t>
            </a:r>
            <a:endParaRPr lang="en-US" dirty="0"/>
          </a:p>
        </p:txBody>
      </p:sp>
      <p:sp>
        <p:nvSpPr>
          <p:cNvPr id="8" name="TextBox 7"/>
          <p:cNvSpPr txBox="1"/>
          <p:nvPr/>
        </p:nvSpPr>
        <p:spPr>
          <a:xfrm>
            <a:off x="10386033" y="3589274"/>
            <a:ext cx="1588897" cy="369332"/>
          </a:xfrm>
          <a:prstGeom prst="rect">
            <a:avLst/>
          </a:prstGeom>
        </p:spPr>
        <p:txBody>
          <a:bodyPr wrap="none" rtlCol="0">
            <a:spAutoFit/>
          </a:bodyPr>
          <a:lstStyle/>
          <a:p>
            <a:pPr algn="r"/>
            <a:r>
              <a:rPr lang="en-US" dirty="0" err="1"/>
              <a:t>Products.csv</a:t>
            </a:r>
            <a:endParaRPr lang="en-US" dirty="0"/>
          </a:p>
        </p:txBody>
      </p:sp>
      <p:sp>
        <p:nvSpPr>
          <p:cNvPr id="9" name="TextBox 8"/>
          <p:cNvSpPr txBox="1"/>
          <p:nvPr/>
        </p:nvSpPr>
        <p:spPr>
          <a:xfrm>
            <a:off x="10621674" y="2037636"/>
            <a:ext cx="1353256" cy="369332"/>
          </a:xfrm>
          <a:prstGeom prst="rect">
            <a:avLst/>
          </a:prstGeom>
        </p:spPr>
        <p:txBody>
          <a:bodyPr wrap="none" rtlCol="0">
            <a:spAutoFit/>
          </a:bodyPr>
          <a:lstStyle/>
          <a:p>
            <a:pPr algn="r"/>
            <a:r>
              <a:rPr lang="en-US" dirty="0" err="1"/>
              <a:t>Orders.csv</a:t>
            </a:r>
            <a:endParaRPr lang="en-US" dirty="0"/>
          </a:p>
        </p:txBody>
      </p:sp>
      <p:graphicFrame>
        <p:nvGraphicFramePr>
          <p:cNvPr id="10" name="Table 9"/>
          <p:cNvGraphicFramePr>
            <a:graphicFrameLocks noGrp="1"/>
          </p:cNvGraphicFramePr>
          <p:nvPr/>
        </p:nvGraphicFramePr>
        <p:xfrm>
          <a:off x="9462926" y="5485525"/>
          <a:ext cx="2512004" cy="1112520"/>
        </p:xfrm>
        <a:graphic>
          <a:graphicData uri="http://schemas.openxmlformats.org/drawingml/2006/table">
            <a:tbl>
              <a:tblPr firstRow="1" bandRow="1">
                <a:tableStyleId>{00A15C55-8517-42AA-B614-E9B94910E393}</a:tableStyleId>
              </a:tblPr>
              <a:tblGrid>
                <a:gridCol w="1256002">
                  <a:extLst>
                    <a:ext uri="{9D8B030D-6E8A-4147-A177-3AD203B41FA5}">
                      <a16:colId xmlns:a16="http://schemas.microsoft.com/office/drawing/2014/main" val="20000"/>
                    </a:ext>
                  </a:extLst>
                </a:gridCol>
                <a:gridCol w="1256002">
                  <a:extLst>
                    <a:ext uri="{9D8B030D-6E8A-4147-A177-3AD203B41FA5}">
                      <a16:colId xmlns:a16="http://schemas.microsoft.com/office/drawing/2014/main" val="20001"/>
                    </a:ext>
                  </a:extLst>
                </a:gridCol>
              </a:tblGrid>
              <a:tr h="370840">
                <a:tc>
                  <a:txBody>
                    <a:bodyPr/>
                    <a:lstStyle/>
                    <a:p>
                      <a:r>
                        <a:rPr lang="en-US" u="sng" dirty="0" err="1"/>
                        <a:t>CustID</a:t>
                      </a:r>
                      <a:endParaRPr lang="en-US" u="sng" dirty="0"/>
                    </a:p>
                  </a:txBody>
                  <a:tcPr/>
                </a:tc>
                <a:tc>
                  <a:txBody>
                    <a:bodyPr/>
                    <a:lstStyle/>
                    <a:p>
                      <a:r>
                        <a:rPr lang="en-US" u="none" dirty="0" err="1"/>
                        <a:t>Addr</a:t>
                      </a:r>
                      <a:endParaRPr lang="en-US" u="none" dirty="0"/>
                    </a:p>
                  </a:txBody>
                  <a:tcPr/>
                </a:tc>
                <a:extLst>
                  <a:ext uri="{0D108BD9-81ED-4DB2-BD59-A6C34878D82A}">
                    <a16:rowId xmlns:a16="http://schemas.microsoft.com/office/drawing/2014/main" val="10000"/>
                  </a:ext>
                </a:extLst>
              </a:tr>
              <a:tr h="370840">
                <a:tc>
                  <a:txBody>
                    <a:bodyPr/>
                    <a:lstStyle/>
                    <a:p>
                      <a:r>
                        <a:rPr lang="en-US" dirty="0"/>
                        <a:t>171345</a:t>
                      </a:r>
                    </a:p>
                  </a:txBody>
                  <a:tcPr/>
                </a:tc>
                <a:tc>
                  <a:txBody>
                    <a:bodyPr/>
                    <a:lstStyle/>
                    <a:p>
                      <a:r>
                        <a:rPr lang="en-US" dirty="0"/>
                        <a:t>Harmon.. </a:t>
                      </a:r>
                    </a:p>
                  </a:txBody>
                  <a:tcPr/>
                </a:tc>
                <a:extLst>
                  <a:ext uri="{0D108BD9-81ED-4DB2-BD59-A6C34878D82A}">
                    <a16:rowId xmlns:a16="http://schemas.microsoft.com/office/drawing/2014/main" val="10001"/>
                  </a:ext>
                </a:extLst>
              </a:tr>
              <a:tr h="370840">
                <a:tc>
                  <a:txBody>
                    <a:bodyPr/>
                    <a:lstStyle/>
                    <a:p>
                      <a:r>
                        <a:rPr lang="en-US" dirty="0"/>
                        <a:t>281139</a:t>
                      </a:r>
                    </a:p>
                  </a:txBody>
                  <a:tcPr/>
                </a:tc>
                <a:tc>
                  <a:txBody>
                    <a:bodyPr/>
                    <a:lstStyle/>
                    <a:p>
                      <a:r>
                        <a:rPr lang="en-US" dirty="0"/>
                        <a:t>Main ..</a:t>
                      </a:r>
                    </a:p>
                  </a:txBody>
                  <a:tcPr/>
                </a:tc>
                <a:extLst>
                  <a:ext uri="{0D108BD9-81ED-4DB2-BD59-A6C34878D82A}">
                    <a16:rowId xmlns:a16="http://schemas.microsoft.com/office/drawing/2014/main" val="10002"/>
                  </a:ext>
                </a:extLst>
              </a:tr>
            </a:tbl>
          </a:graphicData>
        </a:graphic>
      </p:graphicFrame>
      <p:sp>
        <p:nvSpPr>
          <p:cNvPr id="11" name="TextBox 10"/>
          <p:cNvSpPr txBox="1"/>
          <p:nvPr/>
        </p:nvSpPr>
        <p:spPr>
          <a:xfrm>
            <a:off x="10185658" y="5145992"/>
            <a:ext cx="1789272" cy="369332"/>
          </a:xfrm>
          <a:prstGeom prst="rect">
            <a:avLst/>
          </a:prstGeom>
        </p:spPr>
        <p:txBody>
          <a:bodyPr wrap="none" rtlCol="0">
            <a:spAutoFit/>
          </a:bodyPr>
          <a:lstStyle/>
          <a:p>
            <a:pPr algn="r"/>
            <a:r>
              <a:rPr lang="en-US" dirty="0" err="1"/>
              <a:t>Customers.csv</a:t>
            </a:r>
            <a:endParaRPr lang="en-US" dirty="0"/>
          </a:p>
        </p:txBody>
      </p:sp>
    </p:spTree>
    <p:extLst>
      <p:ext uri="{BB962C8B-B14F-4D97-AF65-F5344CB8AC3E}">
        <p14:creationId xmlns:p14="http://schemas.microsoft.com/office/powerpoint/2010/main" val="604954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Reviewing </a:t>
            </a:r>
            <a:br>
              <a:rPr lang="en-US" dirty="0"/>
            </a:br>
            <a:r>
              <a:rPr lang="en-US" dirty="0"/>
              <a:t>Group By and Pivot</a:t>
            </a:r>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288758088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Manipulating Granularity: Group By</a:t>
            </a:r>
          </a:p>
        </p:txBody>
      </p:sp>
      <p:grpSp>
        <p:nvGrpSpPr>
          <p:cNvPr id="80" name="Group 79"/>
          <p:cNvGrpSpPr/>
          <p:nvPr/>
        </p:nvGrpSpPr>
        <p:grpSpPr>
          <a:xfrm>
            <a:off x="922041" y="1846263"/>
            <a:ext cx="1036330" cy="407773"/>
            <a:chOff x="922041" y="1846263"/>
            <a:chExt cx="1036330" cy="407773"/>
          </a:xfrm>
        </p:grpSpPr>
        <p:sp>
          <p:nvSpPr>
            <p:cNvPr id="3" name="Rectangle 2"/>
            <p:cNvSpPr/>
            <p:nvPr/>
          </p:nvSpPr>
          <p:spPr>
            <a:xfrm>
              <a:off x="922041" y="18462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6" name="Rectangle 15"/>
            <p:cNvSpPr/>
            <p:nvPr/>
          </p:nvSpPr>
          <p:spPr>
            <a:xfrm>
              <a:off x="1464966" y="18462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3</a:t>
              </a:r>
            </a:p>
          </p:txBody>
        </p:sp>
      </p:grpSp>
      <p:grpSp>
        <p:nvGrpSpPr>
          <p:cNvPr id="79" name="Group 78"/>
          <p:cNvGrpSpPr/>
          <p:nvPr/>
        </p:nvGrpSpPr>
        <p:grpSpPr>
          <a:xfrm>
            <a:off x="922041" y="2379663"/>
            <a:ext cx="1036330" cy="407773"/>
            <a:chOff x="922041" y="2379663"/>
            <a:chExt cx="1036330" cy="407773"/>
          </a:xfrm>
        </p:grpSpPr>
        <p:sp>
          <p:nvSpPr>
            <p:cNvPr id="17" name="Rectangle 16"/>
            <p:cNvSpPr/>
            <p:nvPr/>
          </p:nvSpPr>
          <p:spPr>
            <a:xfrm>
              <a:off x="922041" y="23796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8" name="Rectangle 17"/>
            <p:cNvSpPr/>
            <p:nvPr/>
          </p:nvSpPr>
          <p:spPr>
            <a:xfrm>
              <a:off x="1464966" y="23796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grpSp>
      <p:grpSp>
        <p:nvGrpSpPr>
          <p:cNvPr id="78" name="Group 77"/>
          <p:cNvGrpSpPr/>
          <p:nvPr/>
        </p:nvGrpSpPr>
        <p:grpSpPr>
          <a:xfrm>
            <a:off x="922041" y="2913063"/>
            <a:ext cx="1036330" cy="407773"/>
            <a:chOff x="922041" y="2913063"/>
            <a:chExt cx="1036330" cy="407773"/>
          </a:xfrm>
        </p:grpSpPr>
        <p:sp>
          <p:nvSpPr>
            <p:cNvPr id="19" name="Rectangle 18"/>
            <p:cNvSpPr/>
            <p:nvPr/>
          </p:nvSpPr>
          <p:spPr>
            <a:xfrm>
              <a:off x="922041" y="29130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20" name="Rectangle 19"/>
            <p:cNvSpPr/>
            <p:nvPr/>
          </p:nvSpPr>
          <p:spPr>
            <a:xfrm>
              <a:off x="1464966" y="29130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grpSp>
      <p:grpSp>
        <p:nvGrpSpPr>
          <p:cNvPr id="77" name="Group 76"/>
          <p:cNvGrpSpPr/>
          <p:nvPr/>
        </p:nvGrpSpPr>
        <p:grpSpPr>
          <a:xfrm>
            <a:off x="922041" y="3446463"/>
            <a:ext cx="1036330" cy="407773"/>
            <a:chOff x="922041" y="3446463"/>
            <a:chExt cx="1036330" cy="407773"/>
          </a:xfrm>
        </p:grpSpPr>
        <p:sp>
          <p:nvSpPr>
            <p:cNvPr id="21" name="Rectangle 20"/>
            <p:cNvSpPr/>
            <p:nvPr/>
          </p:nvSpPr>
          <p:spPr>
            <a:xfrm>
              <a:off x="922041" y="34464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22" name="Rectangle 21"/>
            <p:cNvSpPr/>
            <p:nvPr/>
          </p:nvSpPr>
          <p:spPr>
            <a:xfrm>
              <a:off x="1464966" y="34464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grpSp>
      <p:grpSp>
        <p:nvGrpSpPr>
          <p:cNvPr id="76" name="Group 75"/>
          <p:cNvGrpSpPr/>
          <p:nvPr/>
        </p:nvGrpSpPr>
        <p:grpSpPr>
          <a:xfrm>
            <a:off x="922041" y="3979863"/>
            <a:ext cx="1036330" cy="407773"/>
            <a:chOff x="922041" y="3979863"/>
            <a:chExt cx="1036330" cy="407773"/>
          </a:xfrm>
        </p:grpSpPr>
        <p:sp>
          <p:nvSpPr>
            <p:cNvPr id="23" name="Rectangle 22"/>
            <p:cNvSpPr/>
            <p:nvPr/>
          </p:nvSpPr>
          <p:spPr>
            <a:xfrm>
              <a:off x="922041" y="39798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24" name="Rectangle 23"/>
            <p:cNvSpPr/>
            <p:nvPr/>
          </p:nvSpPr>
          <p:spPr>
            <a:xfrm>
              <a:off x="1464966" y="39798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grpSp>
      <p:grpSp>
        <p:nvGrpSpPr>
          <p:cNvPr id="75" name="Group 74"/>
          <p:cNvGrpSpPr/>
          <p:nvPr/>
        </p:nvGrpSpPr>
        <p:grpSpPr>
          <a:xfrm>
            <a:off x="922041" y="4513263"/>
            <a:ext cx="1036330" cy="407773"/>
            <a:chOff x="922041" y="4513263"/>
            <a:chExt cx="1036330" cy="407773"/>
          </a:xfrm>
        </p:grpSpPr>
        <p:sp>
          <p:nvSpPr>
            <p:cNvPr id="25" name="Rectangle 24"/>
            <p:cNvSpPr/>
            <p:nvPr/>
          </p:nvSpPr>
          <p:spPr>
            <a:xfrm>
              <a:off x="922041" y="45132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26" name="Rectangle 25"/>
            <p:cNvSpPr/>
            <p:nvPr/>
          </p:nvSpPr>
          <p:spPr>
            <a:xfrm>
              <a:off x="1464966" y="45132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grpSp>
      <p:grpSp>
        <p:nvGrpSpPr>
          <p:cNvPr id="73" name="Group 72"/>
          <p:cNvGrpSpPr/>
          <p:nvPr/>
        </p:nvGrpSpPr>
        <p:grpSpPr>
          <a:xfrm>
            <a:off x="922041" y="5580063"/>
            <a:ext cx="1036330" cy="407773"/>
            <a:chOff x="922041" y="5580063"/>
            <a:chExt cx="1036330" cy="407773"/>
          </a:xfrm>
        </p:grpSpPr>
        <p:sp>
          <p:nvSpPr>
            <p:cNvPr id="37" name="Rectangle 36"/>
            <p:cNvSpPr/>
            <p:nvPr/>
          </p:nvSpPr>
          <p:spPr>
            <a:xfrm>
              <a:off x="922041" y="55800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38" name="Rectangle 37"/>
            <p:cNvSpPr/>
            <p:nvPr/>
          </p:nvSpPr>
          <p:spPr>
            <a:xfrm>
              <a:off x="1464966" y="55800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6</a:t>
              </a:r>
            </a:p>
          </p:txBody>
        </p:sp>
      </p:grpSp>
      <p:grpSp>
        <p:nvGrpSpPr>
          <p:cNvPr id="72" name="Group 71"/>
          <p:cNvGrpSpPr/>
          <p:nvPr/>
        </p:nvGrpSpPr>
        <p:grpSpPr>
          <a:xfrm>
            <a:off x="922041" y="6113463"/>
            <a:ext cx="1036330" cy="407773"/>
            <a:chOff x="922041" y="6113463"/>
            <a:chExt cx="1036330" cy="407773"/>
          </a:xfrm>
        </p:grpSpPr>
        <p:sp>
          <p:nvSpPr>
            <p:cNvPr id="40" name="Rectangle 39"/>
            <p:cNvSpPr/>
            <p:nvPr/>
          </p:nvSpPr>
          <p:spPr>
            <a:xfrm>
              <a:off x="922041" y="61134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41" name="Rectangle 40"/>
            <p:cNvSpPr/>
            <p:nvPr/>
          </p:nvSpPr>
          <p:spPr>
            <a:xfrm>
              <a:off x="1464966" y="61134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grpSp>
      <p:sp>
        <p:nvSpPr>
          <p:cNvPr id="43" name="TextBox 42"/>
          <p:cNvSpPr txBox="1"/>
          <p:nvPr/>
        </p:nvSpPr>
        <p:spPr>
          <a:xfrm>
            <a:off x="820411" y="1414118"/>
            <a:ext cx="595035" cy="369332"/>
          </a:xfrm>
          <a:prstGeom prst="rect">
            <a:avLst/>
          </a:prstGeom>
        </p:spPr>
        <p:txBody>
          <a:bodyPr wrap="none" rtlCol="0">
            <a:spAutoFit/>
          </a:bodyPr>
          <a:lstStyle/>
          <a:p>
            <a:r>
              <a:rPr lang="en-US"/>
              <a:t>Key</a:t>
            </a:r>
          </a:p>
        </p:txBody>
      </p:sp>
      <p:sp>
        <p:nvSpPr>
          <p:cNvPr id="44" name="TextBox 43"/>
          <p:cNvSpPr txBox="1"/>
          <p:nvPr/>
        </p:nvSpPr>
        <p:spPr>
          <a:xfrm>
            <a:off x="1348771" y="1414118"/>
            <a:ext cx="748923" cy="369332"/>
          </a:xfrm>
          <a:prstGeom prst="rect">
            <a:avLst/>
          </a:prstGeom>
        </p:spPr>
        <p:txBody>
          <a:bodyPr wrap="none" rtlCol="0">
            <a:spAutoFit/>
          </a:bodyPr>
          <a:lstStyle/>
          <a:p>
            <a:r>
              <a:rPr lang="en-US"/>
              <a:t>Data</a:t>
            </a:r>
          </a:p>
        </p:txBody>
      </p:sp>
      <p:grpSp>
        <p:nvGrpSpPr>
          <p:cNvPr id="74" name="Group 73"/>
          <p:cNvGrpSpPr/>
          <p:nvPr/>
        </p:nvGrpSpPr>
        <p:grpSpPr>
          <a:xfrm>
            <a:off x="922041" y="5046663"/>
            <a:ext cx="1036330" cy="407773"/>
            <a:chOff x="922041" y="5046663"/>
            <a:chExt cx="1036330" cy="407773"/>
          </a:xfrm>
        </p:grpSpPr>
        <p:sp>
          <p:nvSpPr>
            <p:cNvPr id="64" name="Rectangle 63"/>
            <p:cNvSpPr/>
            <p:nvPr/>
          </p:nvSpPr>
          <p:spPr>
            <a:xfrm>
              <a:off x="922041" y="50466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65" name="Rectangle 64"/>
            <p:cNvSpPr/>
            <p:nvPr/>
          </p:nvSpPr>
          <p:spPr>
            <a:xfrm>
              <a:off x="1464966" y="50466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2</a:t>
              </a:r>
            </a:p>
          </p:txBody>
        </p:sp>
      </p:grpSp>
      <p:grpSp>
        <p:nvGrpSpPr>
          <p:cNvPr id="81" name="Group 80"/>
          <p:cNvGrpSpPr/>
          <p:nvPr/>
        </p:nvGrpSpPr>
        <p:grpSpPr>
          <a:xfrm>
            <a:off x="922041" y="1846263"/>
            <a:ext cx="1036330" cy="407773"/>
            <a:chOff x="922041" y="1846263"/>
            <a:chExt cx="1036330" cy="407773"/>
          </a:xfrm>
        </p:grpSpPr>
        <p:sp>
          <p:nvSpPr>
            <p:cNvPr id="82" name="Rectangle 81"/>
            <p:cNvSpPr/>
            <p:nvPr/>
          </p:nvSpPr>
          <p:spPr>
            <a:xfrm>
              <a:off x="922041" y="18462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83" name="Rectangle 82"/>
            <p:cNvSpPr/>
            <p:nvPr/>
          </p:nvSpPr>
          <p:spPr>
            <a:xfrm>
              <a:off x="1464966" y="18462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3</a:t>
              </a:r>
            </a:p>
          </p:txBody>
        </p:sp>
      </p:grpSp>
      <p:grpSp>
        <p:nvGrpSpPr>
          <p:cNvPr id="84" name="Group 83"/>
          <p:cNvGrpSpPr/>
          <p:nvPr/>
        </p:nvGrpSpPr>
        <p:grpSpPr>
          <a:xfrm>
            <a:off x="922041" y="2379663"/>
            <a:ext cx="1036330" cy="407773"/>
            <a:chOff x="922041" y="2379663"/>
            <a:chExt cx="1036330" cy="407773"/>
          </a:xfrm>
        </p:grpSpPr>
        <p:sp>
          <p:nvSpPr>
            <p:cNvPr id="85" name="Rectangle 84"/>
            <p:cNvSpPr/>
            <p:nvPr/>
          </p:nvSpPr>
          <p:spPr>
            <a:xfrm>
              <a:off x="922041" y="23796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86" name="Rectangle 85"/>
            <p:cNvSpPr/>
            <p:nvPr/>
          </p:nvSpPr>
          <p:spPr>
            <a:xfrm>
              <a:off x="1464966" y="23796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grpSp>
      <p:grpSp>
        <p:nvGrpSpPr>
          <p:cNvPr id="87" name="Group 86"/>
          <p:cNvGrpSpPr/>
          <p:nvPr/>
        </p:nvGrpSpPr>
        <p:grpSpPr>
          <a:xfrm>
            <a:off x="922041" y="2913063"/>
            <a:ext cx="1036330" cy="407773"/>
            <a:chOff x="922041" y="2913063"/>
            <a:chExt cx="1036330" cy="407773"/>
          </a:xfrm>
        </p:grpSpPr>
        <p:sp>
          <p:nvSpPr>
            <p:cNvPr id="88" name="Rectangle 87"/>
            <p:cNvSpPr/>
            <p:nvPr/>
          </p:nvSpPr>
          <p:spPr>
            <a:xfrm>
              <a:off x="922041" y="29130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89" name="Rectangle 88"/>
            <p:cNvSpPr/>
            <p:nvPr/>
          </p:nvSpPr>
          <p:spPr>
            <a:xfrm>
              <a:off x="1464966" y="29130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grpSp>
      <p:grpSp>
        <p:nvGrpSpPr>
          <p:cNvPr id="90" name="Group 89"/>
          <p:cNvGrpSpPr/>
          <p:nvPr/>
        </p:nvGrpSpPr>
        <p:grpSpPr>
          <a:xfrm>
            <a:off x="922041" y="3446463"/>
            <a:ext cx="1036330" cy="407773"/>
            <a:chOff x="922041" y="3446463"/>
            <a:chExt cx="1036330" cy="407773"/>
          </a:xfrm>
        </p:grpSpPr>
        <p:sp>
          <p:nvSpPr>
            <p:cNvPr id="91" name="Rectangle 90"/>
            <p:cNvSpPr/>
            <p:nvPr/>
          </p:nvSpPr>
          <p:spPr>
            <a:xfrm>
              <a:off x="922041" y="34464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92" name="Rectangle 91"/>
            <p:cNvSpPr/>
            <p:nvPr/>
          </p:nvSpPr>
          <p:spPr>
            <a:xfrm>
              <a:off x="1464966" y="34464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grpSp>
      <p:grpSp>
        <p:nvGrpSpPr>
          <p:cNvPr id="93" name="Group 92"/>
          <p:cNvGrpSpPr/>
          <p:nvPr/>
        </p:nvGrpSpPr>
        <p:grpSpPr>
          <a:xfrm>
            <a:off x="922041" y="3979863"/>
            <a:ext cx="1036330" cy="407773"/>
            <a:chOff x="922041" y="3979863"/>
            <a:chExt cx="1036330" cy="407773"/>
          </a:xfrm>
        </p:grpSpPr>
        <p:sp>
          <p:nvSpPr>
            <p:cNvPr id="94" name="Rectangle 93"/>
            <p:cNvSpPr/>
            <p:nvPr/>
          </p:nvSpPr>
          <p:spPr>
            <a:xfrm>
              <a:off x="922041" y="39798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95" name="Rectangle 94"/>
            <p:cNvSpPr/>
            <p:nvPr/>
          </p:nvSpPr>
          <p:spPr>
            <a:xfrm>
              <a:off x="1464966" y="39798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grpSp>
      <p:grpSp>
        <p:nvGrpSpPr>
          <p:cNvPr id="96" name="Group 95"/>
          <p:cNvGrpSpPr/>
          <p:nvPr/>
        </p:nvGrpSpPr>
        <p:grpSpPr>
          <a:xfrm>
            <a:off x="922041" y="4513263"/>
            <a:ext cx="1036330" cy="407773"/>
            <a:chOff x="922041" y="4513263"/>
            <a:chExt cx="1036330" cy="407773"/>
          </a:xfrm>
        </p:grpSpPr>
        <p:sp>
          <p:nvSpPr>
            <p:cNvPr id="97" name="Rectangle 96"/>
            <p:cNvSpPr/>
            <p:nvPr/>
          </p:nvSpPr>
          <p:spPr>
            <a:xfrm>
              <a:off x="922041" y="45132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98" name="Rectangle 97"/>
            <p:cNvSpPr/>
            <p:nvPr/>
          </p:nvSpPr>
          <p:spPr>
            <a:xfrm>
              <a:off x="1464966" y="45132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grpSp>
      <p:grpSp>
        <p:nvGrpSpPr>
          <p:cNvPr id="99" name="Group 98"/>
          <p:cNvGrpSpPr/>
          <p:nvPr/>
        </p:nvGrpSpPr>
        <p:grpSpPr>
          <a:xfrm>
            <a:off x="922041" y="5580063"/>
            <a:ext cx="1036330" cy="407773"/>
            <a:chOff x="922041" y="5580063"/>
            <a:chExt cx="1036330" cy="407773"/>
          </a:xfrm>
        </p:grpSpPr>
        <p:sp>
          <p:nvSpPr>
            <p:cNvPr id="100" name="Rectangle 99"/>
            <p:cNvSpPr/>
            <p:nvPr/>
          </p:nvSpPr>
          <p:spPr>
            <a:xfrm>
              <a:off x="922041" y="55800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01" name="Rectangle 100"/>
            <p:cNvSpPr/>
            <p:nvPr/>
          </p:nvSpPr>
          <p:spPr>
            <a:xfrm>
              <a:off x="1464966" y="55800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6</a:t>
              </a:r>
            </a:p>
          </p:txBody>
        </p:sp>
      </p:grpSp>
      <p:grpSp>
        <p:nvGrpSpPr>
          <p:cNvPr id="102" name="Group 101"/>
          <p:cNvGrpSpPr/>
          <p:nvPr/>
        </p:nvGrpSpPr>
        <p:grpSpPr>
          <a:xfrm>
            <a:off x="922041" y="6113463"/>
            <a:ext cx="1036330" cy="407773"/>
            <a:chOff x="922041" y="6113463"/>
            <a:chExt cx="1036330" cy="407773"/>
          </a:xfrm>
        </p:grpSpPr>
        <p:sp>
          <p:nvSpPr>
            <p:cNvPr id="103" name="Rectangle 102"/>
            <p:cNvSpPr/>
            <p:nvPr/>
          </p:nvSpPr>
          <p:spPr>
            <a:xfrm>
              <a:off x="922041" y="61134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04" name="Rectangle 103"/>
            <p:cNvSpPr/>
            <p:nvPr/>
          </p:nvSpPr>
          <p:spPr>
            <a:xfrm>
              <a:off x="1464966" y="61134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grpSp>
      <p:grpSp>
        <p:nvGrpSpPr>
          <p:cNvPr id="105" name="Group 104"/>
          <p:cNvGrpSpPr/>
          <p:nvPr/>
        </p:nvGrpSpPr>
        <p:grpSpPr>
          <a:xfrm>
            <a:off x="922041" y="5046663"/>
            <a:ext cx="1036330" cy="407773"/>
            <a:chOff x="922041" y="5046663"/>
            <a:chExt cx="1036330" cy="407773"/>
          </a:xfrm>
        </p:grpSpPr>
        <p:sp>
          <p:nvSpPr>
            <p:cNvPr id="106" name="Rectangle 105"/>
            <p:cNvSpPr/>
            <p:nvPr/>
          </p:nvSpPr>
          <p:spPr>
            <a:xfrm>
              <a:off x="922041" y="50466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07" name="Rectangle 106"/>
            <p:cNvSpPr/>
            <p:nvPr/>
          </p:nvSpPr>
          <p:spPr>
            <a:xfrm>
              <a:off x="1464966" y="50466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2</a:t>
              </a:r>
            </a:p>
          </p:txBody>
        </p:sp>
      </p:grpSp>
    </p:spTree>
    <p:extLst>
      <p:ext uri="{BB962C8B-B14F-4D97-AF65-F5344CB8AC3E}">
        <p14:creationId xmlns:p14="http://schemas.microsoft.com/office/powerpoint/2010/main" val="40063419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A2EDB7-4066-2E4A-8D38-3059CF1B9B55}"/>
              </a:ext>
            </a:extLst>
          </p:cNvPr>
          <p:cNvSpPr>
            <a:spLocks noGrp="1"/>
          </p:cNvSpPr>
          <p:nvPr>
            <p:ph type="title"/>
          </p:nvPr>
        </p:nvSpPr>
        <p:spPr/>
        <p:txBody>
          <a:bodyPr/>
          <a:lstStyle/>
          <a:p>
            <a:pPr algn="ctr"/>
            <a:r>
              <a:rPr lang="en-US" dirty="0"/>
              <a:t>Today</a:t>
            </a:r>
          </a:p>
        </p:txBody>
      </p:sp>
      <p:grpSp>
        <p:nvGrpSpPr>
          <p:cNvPr id="8" name="Group 7">
            <a:extLst>
              <a:ext uri="{FF2B5EF4-FFF2-40B4-BE49-F238E27FC236}">
                <a16:creationId xmlns:a16="http://schemas.microsoft.com/office/drawing/2014/main" id="{613A7104-4453-D349-9A4A-8F3ACCA633C5}"/>
              </a:ext>
            </a:extLst>
          </p:cNvPr>
          <p:cNvGrpSpPr/>
          <p:nvPr/>
        </p:nvGrpSpPr>
        <p:grpSpPr>
          <a:xfrm>
            <a:off x="2273865" y="1646238"/>
            <a:ext cx="7358520" cy="4909513"/>
            <a:chOff x="2273865" y="1646238"/>
            <a:chExt cx="7358520" cy="4909513"/>
          </a:xfrm>
        </p:grpSpPr>
        <p:pic>
          <p:nvPicPr>
            <p:cNvPr id="5" name="Picture 4">
              <a:extLst>
                <a:ext uri="{FF2B5EF4-FFF2-40B4-BE49-F238E27FC236}">
                  <a16:creationId xmlns:a16="http://schemas.microsoft.com/office/drawing/2014/main" id="{2FB21A66-70C3-BA4F-9EC4-A1E2BF1C7B89}"/>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8431" b="92974" l="7969" r="90000">
                          <a14:foregroundMark x1="7969" y1="50351" x2="8750" y2="51054"/>
                          <a14:foregroundMark x1="49375" y1="91803" x2="55781" y2="93208"/>
                          <a14:foregroundMark x1="55781" y1="93208" x2="58438" y2="91569"/>
                          <a14:foregroundMark x1="64375" y1="65340" x2="62031" y2="68150"/>
                          <a14:foregroundMark x1="43281" y1="8431" x2="48906" y2="12412"/>
                        </a14:backgroundRemoval>
                      </a14:imgEffect>
                    </a14:imgLayer>
                  </a14:imgProps>
                </a:ext>
              </a:extLst>
            </a:blip>
            <a:stretch>
              <a:fillRect/>
            </a:stretch>
          </p:blipFill>
          <p:spPr>
            <a:xfrm>
              <a:off x="2273865" y="1646238"/>
              <a:ext cx="7358520" cy="4909513"/>
            </a:xfrm>
            <a:prstGeom prst="rect">
              <a:avLst/>
            </a:prstGeom>
          </p:spPr>
        </p:pic>
        <p:sp>
          <p:nvSpPr>
            <p:cNvPr id="7" name="TextBox 6">
              <a:extLst>
                <a:ext uri="{FF2B5EF4-FFF2-40B4-BE49-F238E27FC236}">
                  <a16:creationId xmlns:a16="http://schemas.microsoft.com/office/drawing/2014/main" id="{C8F0B82F-FD56-F848-961B-33C17A069095}"/>
                </a:ext>
              </a:extLst>
            </p:cNvPr>
            <p:cNvSpPr txBox="1"/>
            <p:nvPr/>
          </p:nvSpPr>
          <p:spPr>
            <a:xfrm rot="1189761">
              <a:off x="4606407" y="3333993"/>
              <a:ext cx="2226892" cy="523220"/>
            </a:xfrm>
            <a:prstGeom prst="rect">
              <a:avLst/>
            </a:prstGeom>
          </p:spPr>
          <p:txBody>
            <a:bodyPr wrap="none" rtlCol="0">
              <a:spAutoFit/>
            </a:bodyPr>
            <a:lstStyle/>
            <a:p>
              <a:r>
                <a:rPr lang="en-US" sz="2800" dirty="0"/>
                <a:t>Box of Data</a:t>
              </a:r>
            </a:p>
          </p:txBody>
        </p:sp>
      </p:grpSp>
    </p:spTree>
    <p:extLst>
      <p:ext uri="{BB962C8B-B14F-4D97-AF65-F5344CB8AC3E}">
        <p14:creationId xmlns:p14="http://schemas.microsoft.com/office/powerpoint/2010/main" val="28964249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Manipulating Granularity: Group By</a:t>
            </a:r>
          </a:p>
        </p:txBody>
      </p:sp>
      <p:sp>
        <p:nvSpPr>
          <p:cNvPr id="43" name="TextBox 42"/>
          <p:cNvSpPr txBox="1"/>
          <p:nvPr/>
        </p:nvSpPr>
        <p:spPr>
          <a:xfrm>
            <a:off x="820411" y="1414118"/>
            <a:ext cx="595035" cy="369332"/>
          </a:xfrm>
          <a:prstGeom prst="rect">
            <a:avLst/>
          </a:prstGeom>
        </p:spPr>
        <p:txBody>
          <a:bodyPr wrap="none" rtlCol="0">
            <a:spAutoFit/>
          </a:bodyPr>
          <a:lstStyle/>
          <a:p>
            <a:r>
              <a:rPr lang="en-US"/>
              <a:t>Key</a:t>
            </a:r>
          </a:p>
        </p:txBody>
      </p:sp>
      <p:sp>
        <p:nvSpPr>
          <p:cNvPr id="44" name="TextBox 43"/>
          <p:cNvSpPr txBox="1"/>
          <p:nvPr/>
        </p:nvSpPr>
        <p:spPr>
          <a:xfrm>
            <a:off x="1348771" y="1414118"/>
            <a:ext cx="748923" cy="369332"/>
          </a:xfrm>
          <a:prstGeom prst="rect">
            <a:avLst/>
          </a:prstGeom>
        </p:spPr>
        <p:txBody>
          <a:bodyPr wrap="none" rtlCol="0">
            <a:spAutoFit/>
          </a:bodyPr>
          <a:lstStyle/>
          <a:p>
            <a:r>
              <a:rPr lang="en-US"/>
              <a:t>Data</a:t>
            </a:r>
          </a:p>
        </p:txBody>
      </p:sp>
      <p:grpSp>
        <p:nvGrpSpPr>
          <p:cNvPr id="72" name="Group 71"/>
          <p:cNvGrpSpPr/>
          <p:nvPr/>
        </p:nvGrpSpPr>
        <p:grpSpPr>
          <a:xfrm>
            <a:off x="3598181" y="1753929"/>
            <a:ext cx="1036330" cy="407773"/>
            <a:chOff x="931566" y="1442351"/>
            <a:chExt cx="1036330" cy="407773"/>
          </a:xfrm>
        </p:grpSpPr>
        <p:sp>
          <p:nvSpPr>
            <p:cNvPr id="73" name="Rectangle 72"/>
            <p:cNvSpPr/>
            <p:nvPr/>
          </p:nvSpPr>
          <p:spPr>
            <a:xfrm>
              <a:off x="931566" y="14423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74" name="Rectangle 73"/>
            <p:cNvSpPr/>
            <p:nvPr/>
          </p:nvSpPr>
          <p:spPr>
            <a:xfrm>
              <a:off x="1474491" y="1442351"/>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3</a:t>
              </a:r>
            </a:p>
          </p:txBody>
        </p:sp>
      </p:grpSp>
      <p:grpSp>
        <p:nvGrpSpPr>
          <p:cNvPr id="75" name="Group 74"/>
          <p:cNvGrpSpPr/>
          <p:nvPr/>
        </p:nvGrpSpPr>
        <p:grpSpPr>
          <a:xfrm>
            <a:off x="3598181" y="2233540"/>
            <a:ext cx="1036330" cy="407773"/>
            <a:chOff x="931566" y="3042551"/>
            <a:chExt cx="1036330" cy="407773"/>
          </a:xfrm>
        </p:grpSpPr>
        <p:sp>
          <p:nvSpPr>
            <p:cNvPr id="76" name="Rectangle 75"/>
            <p:cNvSpPr/>
            <p:nvPr/>
          </p:nvSpPr>
          <p:spPr>
            <a:xfrm>
              <a:off x="931566" y="30425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77" name="Rectangle 76"/>
            <p:cNvSpPr/>
            <p:nvPr/>
          </p:nvSpPr>
          <p:spPr>
            <a:xfrm>
              <a:off x="1474491" y="3042551"/>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grpSp>
      <p:grpSp>
        <p:nvGrpSpPr>
          <p:cNvPr id="78" name="Group 77"/>
          <p:cNvGrpSpPr/>
          <p:nvPr/>
        </p:nvGrpSpPr>
        <p:grpSpPr>
          <a:xfrm>
            <a:off x="3598181" y="2713151"/>
            <a:ext cx="1036330" cy="407773"/>
            <a:chOff x="931566" y="3042551"/>
            <a:chExt cx="1036330" cy="407773"/>
          </a:xfrm>
        </p:grpSpPr>
        <p:sp>
          <p:nvSpPr>
            <p:cNvPr id="79" name="Rectangle 78"/>
            <p:cNvSpPr/>
            <p:nvPr/>
          </p:nvSpPr>
          <p:spPr>
            <a:xfrm>
              <a:off x="931566" y="30425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80" name="Rectangle 79"/>
            <p:cNvSpPr/>
            <p:nvPr/>
          </p:nvSpPr>
          <p:spPr>
            <a:xfrm>
              <a:off x="1474491" y="3042551"/>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2</a:t>
              </a:r>
            </a:p>
          </p:txBody>
        </p:sp>
      </p:grpSp>
      <p:grpSp>
        <p:nvGrpSpPr>
          <p:cNvPr id="83" name="Group 82"/>
          <p:cNvGrpSpPr/>
          <p:nvPr/>
        </p:nvGrpSpPr>
        <p:grpSpPr>
          <a:xfrm>
            <a:off x="922041" y="1846263"/>
            <a:ext cx="1036330" cy="407773"/>
            <a:chOff x="922041" y="1846263"/>
            <a:chExt cx="1036330" cy="407773"/>
          </a:xfrm>
        </p:grpSpPr>
        <p:sp>
          <p:nvSpPr>
            <p:cNvPr id="84" name="Rectangle 83"/>
            <p:cNvSpPr/>
            <p:nvPr/>
          </p:nvSpPr>
          <p:spPr>
            <a:xfrm>
              <a:off x="922041" y="18462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85" name="Rectangle 84"/>
            <p:cNvSpPr/>
            <p:nvPr/>
          </p:nvSpPr>
          <p:spPr>
            <a:xfrm>
              <a:off x="1464966" y="18462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3</a:t>
              </a:r>
            </a:p>
          </p:txBody>
        </p:sp>
      </p:grpSp>
      <p:grpSp>
        <p:nvGrpSpPr>
          <p:cNvPr id="86" name="Group 85"/>
          <p:cNvGrpSpPr/>
          <p:nvPr/>
        </p:nvGrpSpPr>
        <p:grpSpPr>
          <a:xfrm>
            <a:off x="922041" y="2379663"/>
            <a:ext cx="1036330" cy="407773"/>
            <a:chOff x="922041" y="2379663"/>
            <a:chExt cx="1036330" cy="407773"/>
          </a:xfrm>
        </p:grpSpPr>
        <p:sp>
          <p:nvSpPr>
            <p:cNvPr id="87" name="Rectangle 86"/>
            <p:cNvSpPr/>
            <p:nvPr/>
          </p:nvSpPr>
          <p:spPr>
            <a:xfrm>
              <a:off x="922041" y="23796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88" name="Rectangle 87"/>
            <p:cNvSpPr/>
            <p:nvPr/>
          </p:nvSpPr>
          <p:spPr>
            <a:xfrm>
              <a:off x="1464966" y="23796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grpSp>
      <p:grpSp>
        <p:nvGrpSpPr>
          <p:cNvPr id="89" name="Group 88"/>
          <p:cNvGrpSpPr/>
          <p:nvPr/>
        </p:nvGrpSpPr>
        <p:grpSpPr>
          <a:xfrm>
            <a:off x="922041" y="2913063"/>
            <a:ext cx="1036330" cy="407773"/>
            <a:chOff x="922041" y="2913063"/>
            <a:chExt cx="1036330" cy="407773"/>
          </a:xfrm>
        </p:grpSpPr>
        <p:sp>
          <p:nvSpPr>
            <p:cNvPr id="90" name="Rectangle 89"/>
            <p:cNvSpPr/>
            <p:nvPr/>
          </p:nvSpPr>
          <p:spPr>
            <a:xfrm>
              <a:off x="922041" y="29130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91" name="Rectangle 90"/>
            <p:cNvSpPr/>
            <p:nvPr/>
          </p:nvSpPr>
          <p:spPr>
            <a:xfrm>
              <a:off x="1464966" y="29130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grpSp>
      <p:grpSp>
        <p:nvGrpSpPr>
          <p:cNvPr id="92" name="Group 91"/>
          <p:cNvGrpSpPr/>
          <p:nvPr/>
        </p:nvGrpSpPr>
        <p:grpSpPr>
          <a:xfrm>
            <a:off x="922041" y="3446463"/>
            <a:ext cx="1036330" cy="407773"/>
            <a:chOff x="922041" y="3446463"/>
            <a:chExt cx="1036330" cy="407773"/>
          </a:xfrm>
        </p:grpSpPr>
        <p:sp>
          <p:nvSpPr>
            <p:cNvPr id="93" name="Rectangle 92"/>
            <p:cNvSpPr/>
            <p:nvPr/>
          </p:nvSpPr>
          <p:spPr>
            <a:xfrm>
              <a:off x="922041" y="34464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94" name="Rectangle 93"/>
            <p:cNvSpPr/>
            <p:nvPr/>
          </p:nvSpPr>
          <p:spPr>
            <a:xfrm>
              <a:off x="1464966" y="34464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grpSp>
      <p:grpSp>
        <p:nvGrpSpPr>
          <p:cNvPr id="95" name="Group 94"/>
          <p:cNvGrpSpPr/>
          <p:nvPr/>
        </p:nvGrpSpPr>
        <p:grpSpPr>
          <a:xfrm>
            <a:off x="922041" y="3979863"/>
            <a:ext cx="1036330" cy="407773"/>
            <a:chOff x="922041" y="3979863"/>
            <a:chExt cx="1036330" cy="407773"/>
          </a:xfrm>
        </p:grpSpPr>
        <p:sp>
          <p:nvSpPr>
            <p:cNvPr id="96" name="Rectangle 95"/>
            <p:cNvSpPr/>
            <p:nvPr/>
          </p:nvSpPr>
          <p:spPr>
            <a:xfrm>
              <a:off x="922041" y="39798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97" name="Rectangle 96"/>
            <p:cNvSpPr/>
            <p:nvPr/>
          </p:nvSpPr>
          <p:spPr>
            <a:xfrm>
              <a:off x="1464966" y="39798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grpSp>
      <p:grpSp>
        <p:nvGrpSpPr>
          <p:cNvPr id="98" name="Group 97"/>
          <p:cNvGrpSpPr/>
          <p:nvPr/>
        </p:nvGrpSpPr>
        <p:grpSpPr>
          <a:xfrm>
            <a:off x="922041" y="4513263"/>
            <a:ext cx="1036330" cy="407773"/>
            <a:chOff x="922041" y="4513263"/>
            <a:chExt cx="1036330" cy="407773"/>
          </a:xfrm>
        </p:grpSpPr>
        <p:sp>
          <p:nvSpPr>
            <p:cNvPr id="99" name="Rectangle 98"/>
            <p:cNvSpPr/>
            <p:nvPr/>
          </p:nvSpPr>
          <p:spPr>
            <a:xfrm>
              <a:off x="922041" y="45132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00" name="Rectangle 99"/>
            <p:cNvSpPr/>
            <p:nvPr/>
          </p:nvSpPr>
          <p:spPr>
            <a:xfrm>
              <a:off x="1464966" y="45132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grpSp>
      <p:grpSp>
        <p:nvGrpSpPr>
          <p:cNvPr id="101" name="Group 100"/>
          <p:cNvGrpSpPr/>
          <p:nvPr/>
        </p:nvGrpSpPr>
        <p:grpSpPr>
          <a:xfrm>
            <a:off x="922041" y="5580063"/>
            <a:ext cx="1036330" cy="407773"/>
            <a:chOff x="922041" y="5580063"/>
            <a:chExt cx="1036330" cy="407773"/>
          </a:xfrm>
        </p:grpSpPr>
        <p:sp>
          <p:nvSpPr>
            <p:cNvPr id="102" name="Rectangle 101"/>
            <p:cNvSpPr/>
            <p:nvPr/>
          </p:nvSpPr>
          <p:spPr>
            <a:xfrm>
              <a:off x="922041" y="55800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03" name="Rectangle 102"/>
            <p:cNvSpPr/>
            <p:nvPr/>
          </p:nvSpPr>
          <p:spPr>
            <a:xfrm>
              <a:off x="1464966" y="55800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6</a:t>
              </a:r>
            </a:p>
          </p:txBody>
        </p:sp>
      </p:grpSp>
      <p:grpSp>
        <p:nvGrpSpPr>
          <p:cNvPr id="104" name="Group 103"/>
          <p:cNvGrpSpPr/>
          <p:nvPr/>
        </p:nvGrpSpPr>
        <p:grpSpPr>
          <a:xfrm>
            <a:off x="922041" y="6113463"/>
            <a:ext cx="1036330" cy="407773"/>
            <a:chOff x="922041" y="6113463"/>
            <a:chExt cx="1036330" cy="407773"/>
          </a:xfrm>
        </p:grpSpPr>
        <p:sp>
          <p:nvSpPr>
            <p:cNvPr id="105" name="Rectangle 104"/>
            <p:cNvSpPr/>
            <p:nvPr/>
          </p:nvSpPr>
          <p:spPr>
            <a:xfrm>
              <a:off x="922041" y="61134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06" name="Rectangle 105"/>
            <p:cNvSpPr/>
            <p:nvPr/>
          </p:nvSpPr>
          <p:spPr>
            <a:xfrm>
              <a:off x="1464966" y="61134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grpSp>
      <p:grpSp>
        <p:nvGrpSpPr>
          <p:cNvPr id="107" name="Group 106"/>
          <p:cNvGrpSpPr/>
          <p:nvPr/>
        </p:nvGrpSpPr>
        <p:grpSpPr>
          <a:xfrm>
            <a:off x="922041" y="5046663"/>
            <a:ext cx="1036330" cy="407773"/>
            <a:chOff x="922041" y="5046663"/>
            <a:chExt cx="1036330" cy="407773"/>
          </a:xfrm>
        </p:grpSpPr>
        <p:sp>
          <p:nvSpPr>
            <p:cNvPr id="108" name="Rectangle 107"/>
            <p:cNvSpPr/>
            <p:nvPr/>
          </p:nvSpPr>
          <p:spPr>
            <a:xfrm>
              <a:off x="922041" y="50466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09" name="Rectangle 108"/>
            <p:cNvSpPr/>
            <p:nvPr/>
          </p:nvSpPr>
          <p:spPr>
            <a:xfrm>
              <a:off x="1464966" y="50466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2</a:t>
              </a:r>
            </a:p>
          </p:txBody>
        </p:sp>
      </p:grpSp>
      <p:grpSp>
        <p:nvGrpSpPr>
          <p:cNvPr id="113" name="Group 112"/>
          <p:cNvGrpSpPr/>
          <p:nvPr/>
        </p:nvGrpSpPr>
        <p:grpSpPr>
          <a:xfrm>
            <a:off x="922041" y="2379663"/>
            <a:ext cx="1036330" cy="407773"/>
            <a:chOff x="922041" y="2379663"/>
            <a:chExt cx="1036330" cy="407773"/>
          </a:xfrm>
        </p:grpSpPr>
        <p:sp>
          <p:nvSpPr>
            <p:cNvPr id="114" name="Rectangle 113"/>
            <p:cNvSpPr/>
            <p:nvPr/>
          </p:nvSpPr>
          <p:spPr>
            <a:xfrm>
              <a:off x="922041" y="23796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15" name="Rectangle 114"/>
            <p:cNvSpPr/>
            <p:nvPr/>
          </p:nvSpPr>
          <p:spPr>
            <a:xfrm>
              <a:off x="1464966" y="23796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grpSp>
      <p:grpSp>
        <p:nvGrpSpPr>
          <p:cNvPr id="116" name="Group 115"/>
          <p:cNvGrpSpPr/>
          <p:nvPr/>
        </p:nvGrpSpPr>
        <p:grpSpPr>
          <a:xfrm>
            <a:off x="922041" y="2913063"/>
            <a:ext cx="1036330" cy="407773"/>
            <a:chOff x="922041" y="2913063"/>
            <a:chExt cx="1036330" cy="407773"/>
          </a:xfrm>
        </p:grpSpPr>
        <p:sp>
          <p:nvSpPr>
            <p:cNvPr id="117" name="Rectangle 116"/>
            <p:cNvSpPr/>
            <p:nvPr/>
          </p:nvSpPr>
          <p:spPr>
            <a:xfrm>
              <a:off x="922041" y="29130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18" name="Rectangle 117"/>
            <p:cNvSpPr/>
            <p:nvPr/>
          </p:nvSpPr>
          <p:spPr>
            <a:xfrm>
              <a:off x="1464966" y="29130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grpSp>
      <p:grpSp>
        <p:nvGrpSpPr>
          <p:cNvPr id="122" name="Group 121"/>
          <p:cNvGrpSpPr/>
          <p:nvPr/>
        </p:nvGrpSpPr>
        <p:grpSpPr>
          <a:xfrm>
            <a:off x="922041" y="3979863"/>
            <a:ext cx="1036330" cy="407773"/>
            <a:chOff x="922041" y="3979863"/>
            <a:chExt cx="1036330" cy="407773"/>
          </a:xfrm>
        </p:grpSpPr>
        <p:sp>
          <p:nvSpPr>
            <p:cNvPr id="123" name="Rectangle 122"/>
            <p:cNvSpPr/>
            <p:nvPr/>
          </p:nvSpPr>
          <p:spPr>
            <a:xfrm>
              <a:off x="922041" y="39798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24" name="Rectangle 123"/>
            <p:cNvSpPr/>
            <p:nvPr/>
          </p:nvSpPr>
          <p:spPr>
            <a:xfrm>
              <a:off x="1464966" y="39798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grpSp>
      <p:grpSp>
        <p:nvGrpSpPr>
          <p:cNvPr id="125" name="Group 124"/>
          <p:cNvGrpSpPr/>
          <p:nvPr/>
        </p:nvGrpSpPr>
        <p:grpSpPr>
          <a:xfrm>
            <a:off x="922041" y="4513263"/>
            <a:ext cx="1036330" cy="407773"/>
            <a:chOff x="922041" y="4513263"/>
            <a:chExt cx="1036330" cy="407773"/>
          </a:xfrm>
        </p:grpSpPr>
        <p:sp>
          <p:nvSpPr>
            <p:cNvPr id="126" name="Rectangle 125"/>
            <p:cNvSpPr/>
            <p:nvPr/>
          </p:nvSpPr>
          <p:spPr>
            <a:xfrm>
              <a:off x="922041" y="45132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27" name="Rectangle 126"/>
            <p:cNvSpPr/>
            <p:nvPr/>
          </p:nvSpPr>
          <p:spPr>
            <a:xfrm>
              <a:off x="1464966" y="45132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grpSp>
      <p:grpSp>
        <p:nvGrpSpPr>
          <p:cNvPr id="128" name="Group 127"/>
          <p:cNvGrpSpPr/>
          <p:nvPr/>
        </p:nvGrpSpPr>
        <p:grpSpPr>
          <a:xfrm>
            <a:off x="922041" y="5580063"/>
            <a:ext cx="1036330" cy="407773"/>
            <a:chOff x="922041" y="5580063"/>
            <a:chExt cx="1036330" cy="407773"/>
          </a:xfrm>
        </p:grpSpPr>
        <p:sp>
          <p:nvSpPr>
            <p:cNvPr id="129" name="Rectangle 128"/>
            <p:cNvSpPr/>
            <p:nvPr/>
          </p:nvSpPr>
          <p:spPr>
            <a:xfrm>
              <a:off x="922041" y="55800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30" name="Rectangle 129"/>
            <p:cNvSpPr/>
            <p:nvPr/>
          </p:nvSpPr>
          <p:spPr>
            <a:xfrm>
              <a:off x="1464966" y="55800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6</a:t>
              </a:r>
            </a:p>
          </p:txBody>
        </p:sp>
      </p:grpSp>
      <p:grpSp>
        <p:nvGrpSpPr>
          <p:cNvPr id="131" name="Group 130"/>
          <p:cNvGrpSpPr/>
          <p:nvPr/>
        </p:nvGrpSpPr>
        <p:grpSpPr>
          <a:xfrm>
            <a:off x="922041" y="6113463"/>
            <a:ext cx="1036330" cy="407773"/>
            <a:chOff x="922041" y="6113463"/>
            <a:chExt cx="1036330" cy="407773"/>
          </a:xfrm>
        </p:grpSpPr>
        <p:sp>
          <p:nvSpPr>
            <p:cNvPr id="132" name="Rectangle 131"/>
            <p:cNvSpPr/>
            <p:nvPr/>
          </p:nvSpPr>
          <p:spPr>
            <a:xfrm>
              <a:off x="922041" y="61134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33" name="Rectangle 132"/>
            <p:cNvSpPr/>
            <p:nvPr/>
          </p:nvSpPr>
          <p:spPr>
            <a:xfrm>
              <a:off x="1464966" y="61134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grpSp>
    </p:spTree>
    <p:extLst>
      <p:ext uri="{BB962C8B-B14F-4D97-AF65-F5344CB8AC3E}">
        <p14:creationId xmlns:p14="http://schemas.microsoft.com/office/powerpoint/2010/main" val="30111551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Manipulating Granularity: Group By</a:t>
            </a:r>
          </a:p>
        </p:txBody>
      </p:sp>
      <p:sp>
        <p:nvSpPr>
          <p:cNvPr id="43" name="TextBox 42"/>
          <p:cNvSpPr txBox="1"/>
          <p:nvPr/>
        </p:nvSpPr>
        <p:spPr>
          <a:xfrm>
            <a:off x="820411" y="1414118"/>
            <a:ext cx="595035" cy="369332"/>
          </a:xfrm>
          <a:prstGeom prst="rect">
            <a:avLst/>
          </a:prstGeom>
        </p:spPr>
        <p:txBody>
          <a:bodyPr wrap="none" rtlCol="0">
            <a:spAutoFit/>
          </a:bodyPr>
          <a:lstStyle/>
          <a:p>
            <a:r>
              <a:rPr lang="en-US"/>
              <a:t>Key</a:t>
            </a:r>
          </a:p>
        </p:txBody>
      </p:sp>
      <p:sp>
        <p:nvSpPr>
          <p:cNvPr id="44" name="TextBox 43"/>
          <p:cNvSpPr txBox="1"/>
          <p:nvPr/>
        </p:nvSpPr>
        <p:spPr>
          <a:xfrm>
            <a:off x="1348771" y="1414118"/>
            <a:ext cx="748923" cy="369332"/>
          </a:xfrm>
          <a:prstGeom prst="rect">
            <a:avLst/>
          </a:prstGeom>
        </p:spPr>
        <p:txBody>
          <a:bodyPr wrap="none" rtlCol="0">
            <a:spAutoFit/>
          </a:bodyPr>
          <a:lstStyle/>
          <a:p>
            <a:r>
              <a:rPr lang="en-US"/>
              <a:t>Data</a:t>
            </a:r>
          </a:p>
        </p:txBody>
      </p:sp>
      <p:grpSp>
        <p:nvGrpSpPr>
          <p:cNvPr id="72" name="Group 71"/>
          <p:cNvGrpSpPr/>
          <p:nvPr/>
        </p:nvGrpSpPr>
        <p:grpSpPr>
          <a:xfrm>
            <a:off x="3598181" y="1753929"/>
            <a:ext cx="1036330" cy="407773"/>
            <a:chOff x="931566" y="1442351"/>
            <a:chExt cx="1036330" cy="407773"/>
          </a:xfrm>
        </p:grpSpPr>
        <p:sp>
          <p:nvSpPr>
            <p:cNvPr id="73" name="Rectangle 72"/>
            <p:cNvSpPr/>
            <p:nvPr/>
          </p:nvSpPr>
          <p:spPr>
            <a:xfrm>
              <a:off x="931566" y="14423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74" name="Rectangle 73"/>
            <p:cNvSpPr/>
            <p:nvPr/>
          </p:nvSpPr>
          <p:spPr>
            <a:xfrm>
              <a:off x="1474491" y="1442351"/>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3</a:t>
              </a:r>
            </a:p>
          </p:txBody>
        </p:sp>
      </p:grpSp>
      <p:grpSp>
        <p:nvGrpSpPr>
          <p:cNvPr id="75" name="Group 74"/>
          <p:cNvGrpSpPr/>
          <p:nvPr/>
        </p:nvGrpSpPr>
        <p:grpSpPr>
          <a:xfrm>
            <a:off x="3598181" y="2233540"/>
            <a:ext cx="1036330" cy="407773"/>
            <a:chOff x="931566" y="3042551"/>
            <a:chExt cx="1036330" cy="407773"/>
          </a:xfrm>
        </p:grpSpPr>
        <p:sp>
          <p:nvSpPr>
            <p:cNvPr id="76" name="Rectangle 75"/>
            <p:cNvSpPr/>
            <p:nvPr/>
          </p:nvSpPr>
          <p:spPr>
            <a:xfrm>
              <a:off x="931566" y="30425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77" name="Rectangle 76"/>
            <p:cNvSpPr/>
            <p:nvPr/>
          </p:nvSpPr>
          <p:spPr>
            <a:xfrm>
              <a:off x="1474491" y="3042551"/>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grpSp>
      <p:grpSp>
        <p:nvGrpSpPr>
          <p:cNvPr id="78" name="Group 77"/>
          <p:cNvGrpSpPr/>
          <p:nvPr/>
        </p:nvGrpSpPr>
        <p:grpSpPr>
          <a:xfrm>
            <a:off x="3598181" y="2713151"/>
            <a:ext cx="1036330" cy="407773"/>
            <a:chOff x="931566" y="3042551"/>
            <a:chExt cx="1036330" cy="407773"/>
          </a:xfrm>
        </p:grpSpPr>
        <p:sp>
          <p:nvSpPr>
            <p:cNvPr id="79" name="Rectangle 78"/>
            <p:cNvSpPr/>
            <p:nvPr/>
          </p:nvSpPr>
          <p:spPr>
            <a:xfrm>
              <a:off x="931566" y="30425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80" name="Rectangle 79"/>
            <p:cNvSpPr/>
            <p:nvPr/>
          </p:nvSpPr>
          <p:spPr>
            <a:xfrm>
              <a:off x="1474491" y="3042551"/>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2</a:t>
              </a:r>
            </a:p>
          </p:txBody>
        </p:sp>
      </p:grpSp>
      <p:grpSp>
        <p:nvGrpSpPr>
          <p:cNvPr id="83" name="Group 82"/>
          <p:cNvGrpSpPr/>
          <p:nvPr/>
        </p:nvGrpSpPr>
        <p:grpSpPr>
          <a:xfrm>
            <a:off x="922041" y="1846263"/>
            <a:ext cx="1036330" cy="407773"/>
            <a:chOff x="922041" y="1846263"/>
            <a:chExt cx="1036330" cy="407773"/>
          </a:xfrm>
        </p:grpSpPr>
        <p:sp>
          <p:nvSpPr>
            <p:cNvPr id="84" name="Rectangle 83"/>
            <p:cNvSpPr/>
            <p:nvPr/>
          </p:nvSpPr>
          <p:spPr>
            <a:xfrm>
              <a:off x="922041" y="18462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85" name="Rectangle 84"/>
            <p:cNvSpPr/>
            <p:nvPr/>
          </p:nvSpPr>
          <p:spPr>
            <a:xfrm>
              <a:off x="1464966" y="18462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3</a:t>
              </a:r>
            </a:p>
          </p:txBody>
        </p:sp>
      </p:grpSp>
      <p:grpSp>
        <p:nvGrpSpPr>
          <p:cNvPr id="86" name="Group 85"/>
          <p:cNvGrpSpPr/>
          <p:nvPr/>
        </p:nvGrpSpPr>
        <p:grpSpPr>
          <a:xfrm>
            <a:off x="922041" y="2379663"/>
            <a:ext cx="1036330" cy="407773"/>
            <a:chOff x="922041" y="2379663"/>
            <a:chExt cx="1036330" cy="407773"/>
          </a:xfrm>
        </p:grpSpPr>
        <p:sp>
          <p:nvSpPr>
            <p:cNvPr id="87" name="Rectangle 86"/>
            <p:cNvSpPr/>
            <p:nvPr/>
          </p:nvSpPr>
          <p:spPr>
            <a:xfrm>
              <a:off x="922041" y="23796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88" name="Rectangle 87"/>
            <p:cNvSpPr/>
            <p:nvPr/>
          </p:nvSpPr>
          <p:spPr>
            <a:xfrm>
              <a:off x="1464966" y="23796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grpSp>
      <p:grpSp>
        <p:nvGrpSpPr>
          <p:cNvPr id="89" name="Group 88"/>
          <p:cNvGrpSpPr/>
          <p:nvPr/>
        </p:nvGrpSpPr>
        <p:grpSpPr>
          <a:xfrm>
            <a:off x="922041" y="2913063"/>
            <a:ext cx="1036330" cy="407773"/>
            <a:chOff x="922041" y="2913063"/>
            <a:chExt cx="1036330" cy="407773"/>
          </a:xfrm>
        </p:grpSpPr>
        <p:sp>
          <p:nvSpPr>
            <p:cNvPr id="90" name="Rectangle 89"/>
            <p:cNvSpPr/>
            <p:nvPr/>
          </p:nvSpPr>
          <p:spPr>
            <a:xfrm>
              <a:off x="922041" y="29130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91" name="Rectangle 90"/>
            <p:cNvSpPr/>
            <p:nvPr/>
          </p:nvSpPr>
          <p:spPr>
            <a:xfrm>
              <a:off x="1464966" y="29130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grpSp>
      <p:grpSp>
        <p:nvGrpSpPr>
          <p:cNvPr id="92" name="Group 91"/>
          <p:cNvGrpSpPr/>
          <p:nvPr/>
        </p:nvGrpSpPr>
        <p:grpSpPr>
          <a:xfrm>
            <a:off x="922041" y="3446463"/>
            <a:ext cx="1036330" cy="407773"/>
            <a:chOff x="922041" y="3446463"/>
            <a:chExt cx="1036330" cy="407773"/>
          </a:xfrm>
        </p:grpSpPr>
        <p:sp>
          <p:nvSpPr>
            <p:cNvPr id="93" name="Rectangle 92"/>
            <p:cNvSpPr/>
            <p:nvPr/>
          </p:nvSpPr>
          <p:spPr>
            <a:xfrm>
              <a:off x="922041" y="34464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94" name="Rectangle 93"/>
            <p:cNvSpPr/>
            <p:nvPr/>
          </p:nvSpPr>
          <p:spPr>
            <a:xfrm>
              <a:off x="1464966" y="34464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grpSp>
      <p:grpSp>
        <p:nvGrpSpPr>
          <p:cNvPr id="95" name="Group 94"/>
          <p:cNvGrpSpPr/>
          <p:nvPr/>
        </p:nvGrpSpPr>
        <p:grpSpPr>
          <a:xfrm>
            <a:off x="922041" y="3979863"/>
            <a:ext cx="1036330" cy="407773"/>
            <a:chOff x="922041" y="3979863"/>
            <a:chExt cx="1036330" cy="407773"/>
          </a:xfrm>
        </p:grpSpPr>
        <p:sp>
          <p:nvSpPr>
            <p:cNvPr id="96" name="Rectangle 95"/>
            <p:cNvSpPr/>
            <p:nvPr/>
          </p:nvSpPr>
          <p:spPr>
            <a:xfrm>
              <a:off x="922041" y="39798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97" name="Rectangle 96"/>
            <p:cNvSpPr/>
            <p:nvPr/>
          </p:nvSpPr>
          <p:spPr>
            <a:xfrm>
              <a:off x="1464966" y="39798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grpSp>
      <p:grpSp>
        <p:nvGrpSpPr>
          <p:cNvPr id="98" name="Group 97"/>
          <p:cNvGrpSpPr/>
          <p:nvPr/>
        </p:nvGrpSpPr>
        <p:grpSpPr>
          <a:xfrm>
            <a:off x="922041" y="4513263"/>
            <a:ext cx="1036330" cy="407773"/>
            <a:chOff x="922041" y="4513263"/>
            <a:chExt cx="1036330" cy="407773"/>
          </a:xfrm>
        </p:grpSpPr>
        <p:sp>
          <p:nvSpPr>
            <p:cNvPr id="99" name="Rectangle 98"/>
            <p:cNvSpPr/>
            <p:nvPr/>
          </p:nvSpPr>
          <p:spPr>
            <a:xfrm>
              <a:off x="922041" y="45132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00" name="Rectangle 99"/>
            <p:cNvSpPr/>
            <p:nvPr/>
          </p:nvSpPr>
          <p:spPr>
            <a:xfrm>
              <a:off x="1464966" y="45132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grpSp>
      <p:grpSp>
        <p:nvGrpSpPr>
          <p:cNvPr id="101" name="Group 100"/>
          <p:cNvGrpSpPr/>
          <p:nvPr/>
        </p:nvGrpSpPr>
        <p:grpSpPr>
          <a:xfrm>
            <a:off x="922041" y="5580063"/>
            <a:ext cx="1036330" cy="407773"/>
            <a:chOff x="922041" y="5580063"/>
            <a:chExt cx="1036330" cy="407773"/>
          </a:xfrm>
        </p:grpSpPr>
        <p:sp>
          <p:nvSpPr>
            <p:cNvPr id="102" name="Rectangle 101"/>
            <p:cNvSpPr/>
            <p:nvPr/>
          </p:nvSpPr>
          <p:spPr>
            <a:xfrm>
              <a:off x="922041" y="55800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03" name="Rectangle 102"/>
            <p:cNvSpPr/>
            <p:nvPr/>
          </p:nvSpPr>
          <p:spPr>
            <a:xfrm>
              <a:off x="1464966" y="55800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6</a:t>
              </a:r>
            </a:p>
          </p:txBody>
        </p:sp>
      </p:grpSp>
      <p:grpSp>
        <p:nvGrpSpPr>
          <p:cNvPr id="104" name="Group 103"/>
          <p:cNvGrpSpPr/>
          <p:nvPr/>
        </p:nvGrpSpPr>
        <p:grpSpPr>
          <a:xfrm>
            <a:off x="922041" y="6113463"/>
            <a:ext cx="1036330" cy="407773"/>
            <a:chOff x="922041" y="6113463"/>
            <a:chExt cx="1036330" cy="407773"/>
          </a:xfrm>
        </p:grpSpPr>
        <p:sp>
          <p:nvSpPr>
            <p:cNvPr id="105" name="Rectangle 104"/>
            <p:cNvSpPr/>
            <p:nvPr/>
          </p:nvSpPr>
          <p:spPr>
            <a:xfrm>
              <a:off x="922041" y="61134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06" name="Rectangle 105"/>
            <p:cNvSpPr/>
            <p:nvPr/>
          </p:nvSpPr>
          <p:spPr>
            <a:xfrm>
              <a:off x="1464966" y="61134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grpSp>
      <p:grpSp>
        <p:nvGrpSpPr>
          <p:cNvPr id="107" name="Group 106"/>
          <p:cNvGrpSpPr/>
          <p:nvPr/>
        </p:nvGrpSpPr>
        <p:grpSpPr>
          <a:xfrm>
            <a:off x="922041" y="5046663"/>
            <a:ext cx="1036330" cy="407773"/>
            <a:chOff x="922041" y="5046663"/>
            <a:chExt cx="1036330" cy="407773"/>
          </a:xfrm>
        </p:grpSpPr>
        <p:sp>
          <p:nvSpPr>
            <p:cNvPr id="108" name="Rectangle 107"/>
            <p:cNvSpPr/>
            <p:nvPr/>
          </p:nvSpPr>
          <p:spPr>
            <a:xfrm>
              <a:off x="922041" y="50466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09" name="Rectangle 108"/>
            <p:cNvSpPr/>
            <p:nvPr/>
          </p:nvSpPr>
          <p:spPr>
            <a:xfrm>
              <a:off x="1464966" y="50466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2</a:t>
              </a:r>
            </a:p>
          </p:txBody>
        </p:sp>
      </p:grpSp>
      <p:grpSp>
        <p:nvGrpSpPr>
          <p:cNvPr id="113" name="Group 112"/>
          <p:cNvGrpSpPr/>
          <p:nvPr/>
        </p:nvGrpSpPr>
        <p:grpSpPr>
          <a:xfrm>
            <a:off x="3598181" y="3496577"/>
            <a:ext cx="1036330" cy="407773"/>
            <a:chOff x="922041" y="2379663"/>
            <a:chExt cx="1036330" cy="407773"/>
          </a:xfrm>
        </p:grpSpPr>
        <p:sp>
          <p:nvSpPr>
            <p:cNvPr id="114" name="Rectangle 113"/>
            <p:cNvSpPr/>
            <p:nvPr/>
          </p:nvSpPr>
          <p:spPr>
            <a:xfrm>
              <a:off x="922041" y="23796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15" name="Rectangle 114"/>
            <p:cNvSpPr/>
            <p:nvPr/>
          </p:nvSpPr>
          <p:spPr>
            <a:xfrm>
              <a:off x="1464966" y="23796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grpSp>
      <p:grpSp>
        <p:nvGrpSpPr>
          <p:cNvPr id="116" name="Group 115"/>
          <p:cNvGrpSpPr/>
          <p:nvPr/>
        </p:nvGrpSpPr>
        <p:grpSpPr>
          <a:xfrm>
            <a:off x="3601516" y="5250549"/>
            <a:ext cx="1036330" cy="407773"/>
            <a:chOff x="922041" y="2913063"/>
            <a:chExt cx="1036330" cy="407773"/>
          </a:xfrm>
        </p:grpSpPr>
        <p:sp>
          <p:nvSpPr>
            <p:cNvPr id="117" name="Rectangle 116"/>
            <p:cNvSpPr/>
            <p:nvPr/>
          </p:nvSpPr>
          <p:spPr>
            <a:xfrm>
              <a:off x="922041" y="29130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18" name="Rectangle 117"/>
            <p:cNvSpPr/>
            <p:nvPr/>
          </p:nvSpPr>
          <p:spPr>
            <a:xfrm>
              <a:off x="1464966" y="29130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grpSp>
      <p:grpSp>
        <p:nvGrpSpPr>
          <p:cNvPr id="122" name="Group 121"/>
          <p:cNvGrpSpPr/>
          <p:nvPr/>
        </p:nvGrpSpPr>
        <p:grpSpPr>
          <a:xfrm>
            <a:off x="3598181" y="3981850"/>
            <a:ext cx="1036330" cy="407773"/>
            <a:chOff x="922041" y="3979863"/>
            <a:chExt cx="1036330" cy="407773"/>
          </a:xfrm>
        </p:grpSpPr>
        <p:sp>
          <p:nvSpPr>
            <p:cNvPr id="123" name="Rectangle 122"/>
            <p:cNvSpPr/>
            <p:nvPr/>
          </p:nvSpPr>
          <p:spPr>
            <a:xfrm>
              <a:off x="922041" y="39798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24" name="Rectangle 123"/>
            <p:cNvSpPr/>
            <p:nvPr/>
          </p:nvSpPr>
          <p:spPr>
            <a:xfrm>
              <a:off x="1464966" y="39798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grpSp>
      <p:grpSp>
        <p:nvGrpSpPr>
          <p:cNvPr id="125" name="Group 124"/>
          <p:cNvGrpSpPr/>
          <p:nvPr/>
        </p:nvGrpSpPr>
        <p:grpSpPr>
          <a:xfrm>
            <a:off x="3598181" y="5718204"/>
            <a:ext cx="1036330" cy="407773"/>
            <a:chOff x="922041" y="4513263"/>
            <a:chExt cx="1036330" cy="407773"/>
          </a:xfrm>
        </p:grpSpPr>
        <p:sp>
          <p:nvSpPr>
            <p:cNvPr id="126" name="Rectangle 125"/>
            <p:cNvSpPr/>
            <p:nvPr/>
          </p:nvSpPr>
          <p:spPr>
            <a:xfrm>
              <a:off x="922041" y="45132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27" name="Rectangle 126"/>
            <p:cNvSpPr/>
            <p:nvPr/>
          </p:nvSpPr>
          <p:spPr>
            <a:xfrm>
              <a:off x="1464966" y="45132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grpSp>
      <p:grpSp>
        <p:nvGrpSpPr>
          <p:cNvPr id="128" name="Group 127"/>
          <p:cNvGrpSpPr/>
          <p:nvPr/>
        </p:nvGrpSpPr>
        <p:grpSpPr>
          <a:xfrm>
            <a:off x="3598181" y="4467123"/>
            <a:ext cx="1036330" cy="407773"/>
            <a:chOff x="922041" y="5580063"/>
            <a:chExt cx="1036330" cy="407773"/>
          </a:xfrm>
        </p:grpSpPr>
        <p:sp>
          <p:nvSpPr>
            <p:cNvPr id="129" name="Rectangle 128"/>
            <p:cNvSpPr/>
            <p:nvPr/>
          </p:nvSpPr>
          <p:spPr>
            <a:xfrm>
              <a:off x="922041" y="55800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30" name="Rectangle 129"/>
            <p:cNvSpPr/>
            <p:nvPr/>
          </p:nvSpPr>
          <p:spPr>
            <a:xfrm>
              <a:off x="1464966" y="55800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6</a:t>
              </a:r>
            </a:p>
          </p:txBody>
        </p:sp>
      </p:grpSp>
      <p:grpSp>
        <p:nvGrpSpPr>
          <p:cNvPr id="131" name="Group 130"/>
          <p:cNvGrpSpPr/>
          <p:nvPr/>
        </p:nvGrpSpPr>
        <p:grpSpPr>
          <a:xfrm>
            <a:off x="3598181" y="6191722"/>
            <a:ext cx="1036330" cy="407773"/>
            <a:chOff x="922041" y="6113463"/>
            <a:chExt cx="1036330" cy="407773"/>
          </a:xfrm>
        </p:grpSpPr>
        <p:sp>
          <p:nvSpPr>
            <p:cNvPr id="132" name="Rectangle 131"/>
            <p:cNvSpPr/>
            <p:nvPr/>
          </p:nvSpPr>
          <p:spPr>
            <a:xfrm>
              <a:off x="922041" y="61134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33" name="Rectangle 132"/>
            <p:cNvSpPr/>
            <p:nvPr/>
          </p:nvSpPr>
          <p:spPr>
            <a:xfrm>
              <a:off x="1464966" y="61134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grpSp>
      <p:cxnSp>
        <p:nvCxnSpPr>
          <p:cNvPr id="59" name="Straight Arrow Connector 58"/>
          <p:cNvCxnSpPr/>
          <p:nvPr/>
        </p:nvCxnSpPr>
        <p:spPr>
          <a:xfrm>
            <a:off x="2222180" y="3973515"/>
            <a:ext cx="1109599"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60" name="TextBox 59"/>
          <p:cNvSpPr txBox="1"/>
          <p:nvPr/>
        </p:nvSpPr>
        <p:spPr>
          <a:xfrm>
            <a:off x="2222180" y="3650349"/>
            <a:ext cx="1109599" cy="646331"/>
          </a:xfrm>
          <a:prstGeom prst="rect">
            <a:avLst/>
          </a:prstGeom>
        </p:spPr>
        <p:txBody>
          <a:bodyPr wrap="none" rtlCol="0">
            <a:spAutoFit/>
          </a:bodyPr>
          <a:lstStyle/>
          <a:p>
            <a:pPr algn="ctr"/>
            <a:r>
              <a:rPr lang="en-US" dirty="0"/>
              <a:t>Split into</a:t>
            </a:r>
          </a:p>
          <a:p>
            <a:pPr algn="ctr"/>
            <a:r>
              <a:rPr lang="en-US" dirty="0"/>
              <a:t>Groups</a:t>
            </a:r>
          </a:p>
        </p:txBody>
      </p:sp>
    </p:spTree>
    <p:extLst>
      <p:ext uri="{BB962C8B-B14F-4D97-AF65-F5344CB8AC3E}">
        <p14:creationId xmlns:p14="http://schemas.microsoft.com/office/powerpoint/2010/main" val="39258277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Manipulating Granularity: Group By</a:t>
            </a:r>
          </a:p>
        </p:txBody>
      </p:sp>
      <p:sp>
        <p:nvSpPr>
          <p:cNvPr id="43" name="TextBox 42"/>
          <p:cNvSpPr txBox="1"/>
          <p:nvPr/>
        </p:nvSpPr>
        <p:spPr>
          <a:xfrm>
            <a:off x="820411" y="1414118"/>
            <a:ext cx="595035" cy="369332"/>
          </a:xfrm>
          <a:prstGeom prst="rect">
            <a:avLst/>
          </a:prstGeom>
        </p:spPr>
        <p:txBody>
          <a:bodyPr wrap="none" rtlCol="0">
            <a:spAutoFit/>
          </a:bodyPr>
          <a:lstStyle/>
          <a:p>
            <a:r>
              <a:rPr lang="en-US"/>
              <a:t>Key</a:t>
            </a:r>
          </a:p>
        </p:txBody>
      </p:sp>
      <p:sp>
        <p:nvSpPr>
          <p:cNvPr id="44" name="TextBox 43"/>
          <p:cNvSpPr txBox="1"/>
          <p:nvPr/>
        </p:nvSpPr>
        <p:spPr>
          <a:xfrm>
            <a:off x="1348771" y="1414118"/>
            <a:ext cx="748923" cy="369332"/>
          </a:xfrm>
          <a:prstGeom prst="rect">
            <a:avLst/>
          </a:prstGeom>
        </p:spPr>
        <p:txBody>
          <a:bodyPr wrap="none" rtlCol="0">
            <a:spAutoFit/>
          </a:bodyPr>
          <a:lstStyle/>
          <a:p>
            <a:r>
              <a:rPr lang="en-US"/>
              <a:t>Data</a:t>
            </a:r>
          </a:p>
        </p:txBody>
      </p:sp>
      <p:grpSp>
        <p:nvGrpSpPr>
          <p:cNvPr id="72" name="Group 71"/>
          <p:cNvGrpSpPr/>
          <p:nvPr/>
        </p:nvGrpSpPr>
        <p:grpSpPr>
          <a:xfrm>
            <a:off x="3598181" y="1753929"/>
            <a:ext cx="1036330" cy="407773"/>
            <a:chOff x="931566" y="1442351"/>
            <a:chExt cx="1036330" cy="407773"/>
          </a:xfrm>
        </p:grpSpPr>
        <p:sp>
          <p:nvSpPr>
            <p:cNvPr id="73" name="Rectangle 72"/>
            <p:cNvSpPr/>
            <p:nvPr/>
          </p:nvSpPr>
          <p:spPr>
            <a:xfrm>
              <a:off x="931566" y="14423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74" name="Rectangle 73"/>
            <p:cNvSpPr/>
            <p:nvPr/>
          </p:nvSpPr>
          <p:spPr>
            <a:xfrm>
              <a:off x="1474491" y="1442351"/>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3</a:t>
              </a:r>
            </a:p>
          </p:txBody>
        </p:sp>
      </p:grpSp>
      <p:grpSp>
        <p:nvGrpSpPr>
          <p:cNvPr id="75" name="Group 74"/>
          <p:cNvGrpSpPr/>
          <p:nvPr/>
        </p:nvGrpSpPr>
        <p:grpSpPr>
          <a:xfrm>
            <a:off x="3598181" y="2233540"/>
            <a:ext cx="1036330" cy="407773"/>
            <a:chOff x="931566" y="3042551"/>
            <a:chExt cx="1036330" cy="407773"/>
          </a:xfrm>
        </p:grpSpPr>
        <p:sp>
          <p:nvSpPr>
            <p:cNvPr id="76" name="Rectangle 75"/>
            <p:cNvSpPr/>
            <p:nvPr/>
          </p:nvSpPr>
          <p:spPr>
            <a:xfrm>
              <a:off x="931566" y="30425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77" name="Rectangle 76"/>
            <p:cNvSpPr/>
            <p:nvPr/>
          </p:nvSpPr>
          <p:spPr>
            <a:xfrm>
              <a:off x="1474491" y="3042551"/>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grpSp>
      <p:grpSp>
        <p:nvGrpSpPr>
          <p:cNvPr id="78" name="Group 77"/>
          <p:cNvGrpSpPr/>
          <p:nvPr/>
        </p:nvGrpSpPr>
        <p:grpSpPr>
          <a:xfrm>
            <a:off x="3598181" y="2713151"/>
            <a:ext cx="1036330" cy="407773"/>
            <a:chOff x="931566" y="3042551"/>
            <a:chExt cx="1036330" cy="407773"/>
          </a:xfrm>
        </p:grpSpPr>
        <p:sp>
          <p:nvSpPr>
            <p:cNvPr id="79" name="Rectangle 78"/>
            <p:cNvSpPr/>
            <p:nvPr/>
          </p:nvSpPr>
          <p:spPr>
            <a:xfrm>
              <a:off x="931566" y="30425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80" name="Rectangle 79"/>
            <p:cNvSpPr/>
            <p:nvPr/>
          </p:nvSpPr>
          <p:spPr>
            <a:xfrm>
              <a:off x="1474491" y="3042551"/>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2</a:t>
              </a:r>
            </a:p>
          </p:txBody>
        </p:sp>
      </p:grpSp>
      <p:grpSp>
        <p:nvGrpSpPr>
          <p:cNvPr id="83" name="Group 82"/>
          <p:cNvGrpSpPr/>
          <p:nvPr/>
        </p:nvGrpSpPr>
        <p:grpSpPr>
          <a:xfrm>
            <a:off x="922041" y="1846263"/>
            <a:ext cx="1036330" cy="407773"/>
            <a:chOff x="922041" y="1846263"/>
            <a:chExt cx="1036330" cy="407773"/>
          </a:xfrm>
        </p:grpSpPr>
        <p:sp>
          <p:nvSpPr>
            <p:cNvPr id="84" name="Rectangle 83"/>
            <p:cNvSpPr/>
            <p:nvPr/>
          </p:nvSpPr>
          <p:spPr>
            <a:xfrm>
              <a:off x="922041" y="18462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85" name="Rectangle 84"/>
            <p:cNvSpPr/>
            <p:nvPr/>
          </p:nvSpPr>
          <p:spPr>
            <a:xfrm>
              <a:off x="1464966" y="18462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3</a:t>
              </a:r>
            </a:p>
          </p:txBody>
        </p:sp>
      </p:grpSp>
      <p:grpSp>
        <p:nvGrpSpPr>
          <p:cNvPr id="86" name="Group 85"/>
          <p:cNvGrpSpPr/>
          <p:nvPr/>
        </p:nvGrpSpPr>
        <p:grpSpPr>
          <a:xfrm>
            <a:off x="922041" y="2379663"/>
            <a:ext cx="1036330" cy="407773"/>
            <a:chOff x="922041" y="2379663"/>
            <a:chExt cx="1036330" cy="407773"/>
          </a:xfrm>
        </p:grpSpPr>
        <p:sp>
          <p:nvSpPr>
            <p:cNvPr id="87" name="Rectangle 86"/>
            <p:cNvSpPr/>
            <p:nvPr/>
          </p:nvSpPr>
          <p:spPr>
            <a:xfrm>
              <a:off x="922041" y="23796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88" name="Rectangle 87"/>
            <p:cNvSpPr/>
            <p:nvPr/>
          </p:nvSpPr>
          <p:spPr>
            <a:xfrm>
              <a:off x="1464966" y="23796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grpSp>
      <p:grpSp>
        <p:nvGrpSpPr>
          <p:cNvPr id="89" name="Group 88"/>
          <p:cNvGrpSpPr/>
          <p:nvPr/>
        </p:nvGrpSpPr>
        <p:grpSpPr>
          <a:xfrm>
            <a:off x="922041" y="2913063"/>
            <a:ext cx="1036330" cy="407773"/>
            <a:chOff x="922041" y="2913063"/>
            <a:chExt cx="1036330" cy="407773"/>
          </a:xfrm>
        </p:grpSpPr>
        <p:sp>
          <p:nvSpPr>
            <p:cNvPr id="90" name="Rectangle 89"/>
            <p:cNvSpPr/>
            <p:nvPr/>
          </p:nvSpPr>
          <p:spPr>
            <a:xfrm>
              <a:off x="922041" y="29130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91" name="Rectangle 90"/>
            <p:cNvSpPr/>
            <p:nvPr/>
          </p:nvSpPr>
          <p:spPr>
            <a:xfrm>
              <a:off x="1464966" y="29130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grpSp>
      <p:grpSp>
        <p:nvGrpSpPr>
          <p:cNvPr id="92" name="Group 91"/>
          <p:cNvGrpSpPr/>
          <p:nvPr/>
        </p:nvGrpSpPr>
        <p:grpSpPr>
          <a:xfrm>
            <a:off x="922041" y="3446463"/>
            <a:ext cx="1036330" cy="407773"/>
            <a:chOff x="922041" y="3446463"/>
            <a:chExt cx="1036330" cy="407773"/>
          </a:xfrm>
        </p:grpSpPr>
        <p:sp>
          <p:nvSpPr>
            <p:cNvPr id="93" name="Rectangle 92"/>
            <p:cNvSpPr/>
            <p:nvPr/>
          </p:nvSpPr>
          <p:spPr>
            <a:xfrm>
              <a:off x="922041" y="34464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94" name="Rectangle 93"/>
            <p:cNvSpPr/>
            <p:nvPr/>
          </p:nvSpPr>
          <p:spPr>
            <a:xfrm>
              <a:off x="1464966" y="34464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grpSp>
      <p:grpSp>
        <p:nvGrpSpPr>
          <p:cNvPr id="95" name="Group 94"/>
          <p:cNvGrpSpPr/>
          <p:nvPr/>
        </p:nvGrpSpPr>
        <p:grpSpPr>
          <a:xfrm>
            <a:off x="922041" y="3979863"/>
            <a:ext cx="1036330" cy="407773"/>
            <a:chOff x="922041" y="3979863"/>
            <a:chExt cx="1036330" cy="407773"/>
          </a:xfrm>
        </p:grpSpPr>
        <p:sp>
          <p:nvSpPr>
            <p:cNvPr id="96" name="Rectangle 95"/>
            <p:cNvSpPr/>
            <p:nvPr/>
          </p:nvSpPr>
          <p:spPr>
            <a:xfrm>
              <a:off x="922041" y="39798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97" name="Rectangle 96"/>
            <p:cNvSpPr/>
            <p:nvPr/>
          </p:nvSpPr>
          <p:spPr>
            <a:xfrm>
              <a:off x="1464966" y="39798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grpSp>
      <p:grpSp>
        <p:nvGrpSpPr>
          <p:cNvPr id="98" name="Group 97"/>
          <p:cNvGrpSpPr/>
          <p:nvPr/>
        </p:nvGrpSpPr>
        <p:grpSpPr>
          <a:xfrm>
            <a:off x="922041" y="4513263"/>
            <a:ext cx="1036330" cy="407773"/>
            <a:chOff x="922041" y="4513263"/>
            <a:chExt cx="1036330" cy="407773"/>
          </a:xfrm>
        </p:grpSpPr>
        <p:sp>
          <p:nvSpPr>
            <p:cNvPr id="99" name="Rectangle 98"/>
            <p:cNvSpPr/>
            <p:nvPr/>
          </p:nvSpPr>
          <p:spPr>
            <a:xfrm>
              <a:off x="922041" y="45132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00" name="Rectangle 99"/>
            <p:cNvSpPr/>
            <p:nvPr/>
          </p:nvSpPr>
          <p:spPr>
            <a:xfrm>
              <a:off x="1464966" y="45132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grpSp>
      <p:grpSp>
        <p:nvGrpSpPr>
          <p:cNvPr id="101" name="Group 100"/>
          <p:cNvGrpSpPr/>
          <p:nvPr/>
        </p:nvGrpSpPr>
        <p:grpSpPr>
          <a:xfrm>
            <a:off x="922041" y="5580063"/>
            <a:ext cx="1036330" cy="407773"/>
            <a:chOff x="922041" y="5580063"/>
            <a:chExt cx="1036330" cy="407773"/>
          </a:xfrm>
        </p:grpSpPr>
        <p:sp>
          <p:nvSpPr>
            <p:cNvPr id="102" name="Rectangle 101"/>
            <p:cNvSpPr/>
            <p:nvPr/>
          </p:nvSpPr>
          <p:spPr>
            <a:xfrm>
              <a:off x="922041" y="55800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03" name="Rectangle 102"/>
            <p:cNvSpPr/>
            <p:nvPr/>
          </p:nvSpPr>
          <p:spPr>
            <a:xfrm>
              <a:off x="1464966" y="55800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6</a:t>
              </a:r>
            </a:p>
          </p:txBody>
        </p:sp>
      </p:grpSp>
      <p:grpSp>
        <p:nvGrpSpPr>
          <p:cNvPr id="104" name="Group 103"/>
          <p:cNvGrpSpPr/>
          <p:nvPr/>
        </p:nvGrpSpPr>
        <p:grpSpPr>
          <a:xfrm>
            <a:off x="922041" y="6113463"/>
            <a:ext cx="1036330" cy="407773"/>
            <a:chOff x="922041" y="6113463"/>
            <a:chExt cx="1036330" cy="407773"/>
          </a:xfrm>
        </p:grpSpPr>
        <p:sp>
          <p:nvSpPr>
            <p:cNvPr id="105" name="Rectangle 104"/>
            <p:cNvSpPr/>
            <p:nvPr/>
          </p:nvSpPr>
          <p:spPr>
            <a:xfrm>
              <a:off x="922041" y="61134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06" name="Rectangle 105"/>
            <p:cNvSpPr/>
            <p:nvPr/>
          </p:nvSpPr>
          <p:spPr>
            <a:xfrm>
              <a:off x="1464966" y="61134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grpSp>
      <p:grpSp>
        <p:nvGrpSpPr>
          <p:cNvPr id="107" name="Group 106"/>
          <p:cNvGrpSpPr/>
          <p:nvPr/>
        </p:nvGrpSpPr>
        <p:grpSpPr>
          <a:xfrm>
            <a:off x="922041" y="5046663"/>
            <a:ext cx="1036330" cy="407773"/>
            <a:chOff x="922041" y="5046663"/>
            <a:chExt cx="1036330" cy="407773"/>
          </a:xfrm>
        </p:grpSpPr>
        <p:sp>
          <p:nvSpPr>
            <p:cNvPr id="108" name="Rectangle 107"/>
            <p:cNvSpPr/>
            <p:nvPr/>
          </p:nvSpPr>
          <p:spPr>
            <a:xfrm>
              <a:off x="922041" y="50466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09" name="Rectangle 108"/>
            <p:cNvSpPr/>
            <p:nvPr/>
          </p:nvSpPr>
          <p:spPr>
            <a:xfrm>
              <a:off x="1464966" y="50466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2</a:t>
              </a:r>
            </a:p>
          </p:txBody>
        </p:sp>
      </p:grpSp>
      <p:grpSp>
        <p:nvGrpSpPr>
          <p:cNvPr id="113" name="Group 112"/>
          <p:cNvGrpSpPr/>
          <p:nvPr/>
        </p:nvGrpSpPr>
        <p:grpSpPr>
          <a:xfrm>
            <a:off x="3598181" y="3496577"/>
            <a:ext cx="1036330" cy="407773"/>
            <a:chOff x="922041" y="2379663"/>
            <a:chExt cx="1036330" cy="407773"/>
          </a:xfrm>
        </p:grpSpPr>
        <p:sp>
          <p:nvSpPr>
            <p:cNvPr id="114" name="Rectangle 113"/>
            <p:cNvSpPr/>
            <p:nvPr/>
          </p:nvSpPr>
          <p:spPr>
            <a:xfrm>
              <a:off x="922041" y="23796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15" name="Rectangle 114"/>
            <p:cNvSpPr/>
            <p:nvPr/>
          </p:nvSpPr>
          <p:spPr>
            <a:xfrm>
              <a:off x="1464966" y="23796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grpSp>
      <p:grpSp>
        <p:nvGrpSpPr>
          <p:cNvPr id="116" name="Group 115"/>
          <p:cNvGrpSpPr/>
          <p:nvPr/>
        </p:nvGrpSpPr>
        <p:grpSpPr>
          <a:xfrm>
            <a:off x="3601516" y="5250549"/>
            <a:ext cx="1036330" cy="407773"/>
            <a:chOff x="922041" y="2913063"/>
            <a:chExt cx="1036330" cy="407773"/>
          </a:xfrm>
        </p:grpSpPr>
        <p:sp>
          <p:nvSpPr>
            <p:cNvPr id="117" name="Rectangle 116"/>
            <p:cNvSpPr/>
            <p:nvPr/>
          </p:nvSpPr>
          <p:spPr>
            <a:xfrm>
              <a:off x="922041" y="29130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18" name="Rectangle 117"/>
            <p:cNvSpPr/>
            <p:nvPr/>
          </p:nvSpPr>
          <p:spPr>
            <a:xfrm>
              <a:off x="1464966" y="29130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grpSp>
      <p:grpSp>
        <p:nvGrpSpPr>
          <p:cNvPr id="122" name="Group 121"/>
          <p:cNvGrpSpPr/>
          <p:nvPr/>
        </p:nvGrpSpPr>
        <p:grpSpPr>
          <a:xfrm>
            <a:off x="3598181" y="3981850"/>
            <a:ext cx="1036330" cy="407773"/>
            <a:chOff x="922041" y="3979863"/>
            <a:chExt cx="1036330" cy="407773"/>
          </a:xfrm>
        </p:grpSpPr>
        <p:sp>
          <p:nvSpPr>
            <p:cNvPr id="123" name="Rectangle 122"/>
            <p:cNvSpPr/>
            <p:nvPr/>
          </p:nvSpPr>
          <p:spPr>
            <a:xfrm>
              <a:off x="922041" y="39798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24" name="Rectangle 123"/>
            <p:cNvSpPr/>
            <p:nvPr/>
          </p:nvSpPr>
          <p:spPr>
            <a:xfrm>
              <a:off x="1464966" y="39798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grpSp>
      <p:grpSp>
        <p:nvGrpSpPr>
          <p:cNvPr id="125" name="Group 124"/>
          <p:cNvGrpSpPr/>
          <p:nvPr/>
        </p:nvGrpSpPr>
        <p:grpSpPr>
          <a:xfrm>
            <a:off x="3598181" y="5718204"/>
            <a:ext cx="1036330" cy="407773"/>
            <a:chOff x="922041" y="4513263"/>
            <a:chExt cx="1036330" cy="407773"/>
          </a:xfrm>
        </p:grpSpPr>
        <p:sp>
          <p:nvSpPr>
            <p:cNvPr id="126" name="Rectangle 125"/>
            <p:cNvSpPr/>
            <p:nvPr/>
          </p:nvSpPr>
          <p:spPr>
            <a:xfrm>
              <a:off x="922041" y="45132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27" name="Rectangle 126"/>
            <p:cNvSpPr/>
            <p:nvPr/>
          </p:nvSpPr>
          <p:spPr>
            <a:xfrm>
              <a:off x="1464966" y="45132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grpSp>
      <p:grpSp>
        <p:nvGrpSpPr>
          <p:cNvPr id="128" name="Group 127"/>
          <p:cNvGrpSpPr/>
          <p:nvPr/>
        </p:nvGrpSpPr>
        <p:grpSpPr>
          <a:xfrm>
            <a:off x="3598181" y="4467123"/>
            <a:ext cx="1036330" cy="407773"/>
            <a:chOff x="922041" y="5580063"/>
            <a:chExt cx="1036330" cy="407773"/>
          </a:xfrm>
        </p:grpSpPr>
        <p:sp>
          <p:nvSpPr>
            <p:cNvPr id="129" name="Rectangle 128"/>
            <p:cNvSpPr/>
            <p:nvPr/>
          </p:nvSpPr>
          <p:spPr>
            <a:xfrm>
              <a:off x="922041" y="55800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30" name="Rectangle 129"/>
            <p:cNvSpPr/>
            <p:nvPr/>
          </p:nvSpPr>
          <p:spPr>
            <a:xfrm>
              <a:off x="1464966" y="55800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6</a:t>
              </a:r>
            </a:p>
          </p:txBody>
        </p:sp>
      </p:grpSp>
      <p:grpSp>
        <p:nvGrpSpPr>
          <p:cNvPr id="131" name="Group 130"/>
          <p:cNvGrpSpPr/>
          <p:nvPr/>
        </p:nvGrpSpPr>
        <p:grpSpPr>
          <a:xfrm>
            <a:off x="3598181" y="6191722"/>
            <a:ext cx="1036330" cy="407773"/>
            <a:chOff x="922041" y="6113463"/>
            <a:chExt cx="1036330" cy="407773"/>
          </a:xfrm>
        </p:grpSpPr>
        <p:sp>
          <p:nvSpPr>
            <p:cNvPr id="132" name="Rectangle 131"/>
            <p:cNvSpPr/>
            <p:nvPr/>
          </p:nvSpPr>
          <p:spPr>
            <a:xfrm>
              <a:off x="922041" y="61134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33" name="Rectangle 132"/>
            <p:cNvSpPr/>
            <p:nvPr/>
          </p:nvSpPr>
          <p:spPr>
            <a:xfrm>
              <a:off x="1464966" y="61134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grpSp>
      <p:cxnSp>
        <p:nvCxnSpPr>
          <p:cNvPr id="59" name="Straight Arrow Connector 58"/>
          <p:cNvCxnSpPr/>
          <p:nvPr/>
        </p:nvCxnSpPr>
        <p:spPr>
          <a:xfrm>
            <a:off x="2222180" y="3973515"/>
            <a:ext cx="1109599"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60" name="TextBox 59"/>
          <p:cNvSpPr txBox="1"/>
          <p:nvPr/>
        </p:nvSpPr>
        <p:spPr>
          <a:xfrm>
            <a:off x="2222180" y="3650349"/>
            <a:ext cx="1109599" cy="646331"/>
          </a:xfrm>
          <a:prstGeom prst="rect">
            <a:avLst/>
          </a:prstGeom>
        </p:spPr>
        <p:txBody>
          <a:bodyPr wrap="none" rtlCol="0">
            <a:spAutoFit/>
          </a:bodyPr>
          <a:lstStyle/>
          <a:p>
            <a:pPr algn="ctr"/>
            <a:r>
              <a:rPr lang="en-US" dirty="0"/>
              <a:t>Split into</a:t>
            </a:r>
          </a:p>
          <a:p>
            <a:pPr algn="ctr"/>
            <a:r>
              <a:rPr lang="en-US" dirty="0"/>
              <a:t>Groups</a:t>
            </a:r>
          </a:p>
        </p:txBody>
      </p:sp>
      <p:sp>
        <p:nvSpPr>
          <p:cNvPr id="61" name="TextBox 60"/>
          <p:cNvSpPr txBox="1"/>
          <p:nvPr/>
        </p:nvSpPr>
        <p:spPr>
          <a:xfrm>
            <a:off x="4902547" y="2141105"/>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62" name="Straight Arrow Connector 61"/>
          <p:cNvCxnSpPr/>
          <p:nvPr/>
        </p:nvCxnSpPr>
        <p:spPr>
          <a:xfrm>
            <a:off x="4902547" y="2464271"/>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81" name="TextBox 80"/>
          <p:cNvSpPr txBox="1"/>
          <p:nvPr/>
        </p:nvSpPr>
        <p:spPr>
          <a:xfrm>
            <a:off x="4902547" y="3854236"/>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82" name="Straight Arrow Connector 81"/>
          <p:cNvCxnSpPr/>
          <p:nvPr/>
        </p:nvCxnSpPr>
        <p:spPr>
          <a:xfrm>
            <a:off x="4902547" y="4177402"/>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110" name="TextBox 109"/>
          <p:cNvSpPr txBox="1"/>
          <p:nvPr/>
        </p:nvSpPr>
        <p:spPr>
          <a:xfrm>
            <a:off x="4942817" y="5613772"/>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11" name="Straight Arrow Connector 110"/>
          <p:cNvCxnSpPr/>
          <p:nvPr/>
        </p:nvCxnSpPr>
        <p:spPr>
          <a:xfrm>
            <a:off x="4942817" y="5936938"/>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nvGrpSpPr>
          <p:cNvPr id="112" name="Group 111"/>
          <p:cNvGrpSpPr/>
          <p:nvPr/>
        </p:nvGrpSpPr>
        <p:grpSpPr>
          <a:xfrm>
            <a:off x="6599179" y="2211406"/>
            <a:ext cx="1199792" cy="407773"/>
            <a:chOff x="931566" y="1442351"/>
            <a:chExt cx="1199792" cy="407773"/>
          </a:xfrm>
        </p:grpSpPr>
        <p:sp>
          <p:nvSpPr>
            <p:cNvPr id="119" name="Rectangle 118"/>
            <p:cNvSpPr/>
            <p:nvPr/>
          </p:nvSpPr>
          <p:spPr>
            <a:xfrm>
              <a:off x="931566" y="14423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20" name="Rectangle 119"/>
            <p:cNvSpPr/>
            <p:nvPr/>
          </p:nvSpPr>
          <p:spPr>
            <a:xfrm>
              <a:off x="1474491" y="1442351"/>
              <a:ext cx="656867"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6</a:t>
              </a:r>
            </a:p>
          </p:txBody>
        </p:sp>
      </p:grpSp>
      <p:grpSp>
        <p:nvGrpSpPr>
          <p:cNvPr id="121" name="Group 120"/>
          <p:cNvGrpSpPr/>
          <p:nvPr/>
        </p:nvGrpSpPr>
        <p:grpSpPr>
          <a:xfrm>
            <a:off x="6599179" y="3888907"/>
            <a:ext cx="1199792" cy="407773"/>
            <a:chOff x="931566" y="1442351"/>
            <a:chExt cx="1199792" cy="407773"/>
          </a:xfrm>
        </p:grpSpPr>
        <p:sp>
          <p:nvSpPr>
            <p:cNvPr id="134" name="Rectangle 133"/>
            <p:cNvSpPr/>
            <p:nvPr/>
          </p:nvSpPr>
          <p:spPr>
            <a:xfrm>
              <a:off x="931566" y="14423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35" name="Rectangle 134"/>
            <p:cNvSpPr/>
            <p:nvPr/>
          </p:nvSpPr>
          <p:spPr>
            <a:xfrm>
              <a:off x="1474491" y="1442351"/>
              <a:ext cx="656867"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12</a:t>
              </a:r>
            </a:p>
          </p:txBody>
        </p:sp>
      </p:grpSp>
      <p:grpSp>
        <p:nvGrpSpPr>
          <p:cNvPr id="136" name="Group 135"/>
          <p:cNvGrpSpPr/>
          <p:nvPr/>
        </p:nvGrpSpPr>
        <p:grpSpPr>
          <a:xfrm>
            <a:off x="6599179" y="5733837"/>
            <a:ext cx="1199792" cy="407773"/>
            <a:chOff x="931566" y="1442351"/>
            <a:chExt cx="1199792" cy="407773"/>
          </a:xfrm>
        </p:grpSpPr>
        <p:sp>
          <p:nvSpPr>
            <p:cNvPr id="137" name="Rectangle 136"/>
            <p:cNvSpPr/>
            <p:nvPr/>
          </p:nvSpPr>
          <p:spPr>
            <a:xfrm>
              <a:off x="931566" y="14423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38" name="Rectangle 137"/>
            <p:cNvSpPr/>
            <p:nvPr/>
          </p:nvSpPr>
          <p:spPr>
            <a:xfrm>
              <a:off x="1474491" y="1442351"/>
              <a:ext cx="656867"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18</a:t>
              </a:r>
            </a:p>
          </p:txBody>
        </p:sp>
      </p:grpSp>
      <p:grpSp>
        <p:nvGrpSpPr>
          <p:cNvPr id="139" name="Group 138"/>
          <p:cNvGrpSpPr/>
          <p:nvPr/>
        </p:nvGrpSpPr>
        <p:grpSpPr>
          <a:xfrm>
            <a:off x="6599179" y="2211406"/>
            <a:ext cx="1199792" cy="407773"/>
            <a:chOff x="931566" y="1442351"/>
            <a:chExt cx="1199792" cy="407773"/>
          </a:xfrm>
        </p:grpSpPr>
        <p:sp>
          <p:nvSpPr>
            <p:cNvPr id="140" name="Rectangle 139"/>
            <p:cNvSpPr/>
            <p:nvPr/>
          </p:nvSpPr>
          <p:spPr>
            <a:xfrm>
              <a:off x="931566" y="14423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41" name="Rectangle 140"/>
            <p:cNvSpPr/>
            <p:nvPr/>
          </p:nvSpPr>
          <p:spPr>
            <a:xfrm>
              <a:off x="1474491" y="1442351"/>
              <a:ext cx="656867"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6</a:t>
              </a:r>
            </a:p>
          </p:txBody>
        </p:sp>
      </p:grpSp>
      <p:grpSp>
        <p:nvGrpSpPr>
          <p:cNvPr id="142" name="Group 141"/>
          <p:cNvGrpSpPr/>
          <p:nvPr/>
        </p:nvGrpSpPr>
        <p:grpSpPr>
          <a:xfrm>
            <a:off x="6599179" y="3888907"/>
            <a:ext cx="1199792" cy="407773"/>
            <a:chOff x="931566" y="1442351"/>
            <a:chExt cx="1199792" cy="407773"/>
          </a:xfrm>
        </p:grpSpPr>
        <p:sp>
          <p:nvSpPr>
            <p:cNvPr id="143" name="Rectangle 142"/>
            <p:cNvSpPr/>
            <p:nvPr/>
          </p:nvSpPr>
          <p:spPr>
            <a:xfrm>
              <a:off x="931566" y="14423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44" name="Rectangle 143"/>
            <p:cNvSpPr/>
            <p:nvPr/>
          </p:nvSpPr>
          <p:spPr>
            <a:xfrm>
              <a:off x="1474491" y="1442351"/>
              <a:ext cx="656867"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12</a:t>
              </a:r>
            </a:p>
          </p:txBody>
        </p:sp>
      </p:grpSp>
      <p:grpSp>
        <p:nvGrpSpPr>
          <p:cNvPr id="145" name="Group 144"/>
          <p:cNvGrpSpPr/>
          <p:nvPr/>
        </p:nvGrpSpPr>
        <p:grpSpPr>
          <a:xfrm>
            <a:off x="6599179" y="5733837"/>
            <a:ext cx="1199792" cy="407773"/>
            <a:chOff x="931566" y="1442351"/>
            <a:chExt cx="1199792" cy="407773"/>
          </a:xfrm>
        </p:grpSpPr>
        <p:sp>
          <p:nvSpPr>
            <p:cNvPr id="146" name="Rectangle 145"/>
            <p:cNvSpPr/>
            <p:nvPr/>
          </p:nvSpPr>
          <p:spPr>
            <a:xfrm>
              <a:off x="931566" y="14423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47" name="Rectangle 146"/>
            <p:cNvSpPr/>
            <p:nvPr/>
          </p:nvSpPr>
          <p:spPr>
            <a:xfrm>
              <a:off x="1474491" y="1442351"/>
              <a:ext cx="656867"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18</a:t>
              </a:r>
            </a:p>
          </p:txBody>
        </p:sp>
      </p:grpSp>
    </p:spTree>
    <p:extLst>
      <p:ext uri="{BB962C8B-B14F-4D97-AF65-F5344CB8AC3E}">
        <p14:creationId xmlns:p14="http://schemas.microsoft.com/office/powerpoint/2010/main" val="24349969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Manipulating Granularity: Group By</a:t>
            </a:r>
          </a:p>
        </p:txBody>
      </p:sp>
      <p:sp>
        <p:nvSpPr>
          <p:cNvPr id="43" name="TextBox 42"/>
          <p:cNvSpPr txBox="1"/>
          <p:nvPr/>
        </p:nvSpPr>
        <p:spPr>
          <a:xfrm>
            <a:off x="820411" y="1414118"/>
            <a:ext cx="595035" cy="369332"/>
          </a:xfrm>
          <a:prstGeom prst="rect">
            <a:avLst/>
          </a:prstGeom>
        </p:spPr>
        <p:txBody>
          <a:bodyPr wrap="none" rtlCol="0">
            <a:spAutoFit/>
          </a:bodyPr>
          <a:lstStyle/>
          <a:p>
            <a:r>
              <a:rPr lang="en-US"/>
              <a:t>Key</a:t>
            </a:r>
          </a:p>
        </p:txBody>
      </p:sp>
      <p:sp>
        <p:nvSpPr>
          <p:cNvPr id="44" name="TextBox 43"/>
          <p:cNvSpPr txBox="1"/>
          <p:nvPr/>
        </p:nvSpPr>
        <p:spPr>
          <a:xfrm>
            <a:off x="1348771" y="1414118"/>
            <a:ext cx="748923" cy="369332"/>
          </a:xfrm>
          <a:prstGeom prst="rect">
            <a:avLst/>
          </a:prstGeom>
        </p:spPr>
        <p:txBody>
          <a:bodyPr wrap="none" rtlCol="0">
            <a:spAutoFit/>
          </a:bodyPr>
          <a:lstStyle/>
          <a:p>
            <a:r>
              <a:rPr lang="en-US"/>
              <a:t>Data</a:t>
            </a:r>
          </a:p>
        </p:txBody>
      </p:sp>
      <p:grpSp>
        <p:nvGrpSpPr>
          <p:cNvPr id="72" name="Group 71"/>
          <p:cNvGrpSpPr/>
          <p:nvPr/>
        </p:nvGrpSpPr>
        <p:grpSpPr>
          <a:xfrm>
            <a:off x="3598181" y="1753929"/>
            <a:ext cx="1036330" cy="407773"/>
            <a:chOff x="931566" y="1442351"/>
            <a:chExt cx="1036330" cy="407773"/>
          </a:xfrm>
        </p:grpSpPr>
        <p:sp>
          <p:nvSpPr>
            <p:cNvPr id="73" name="Rectangle 72"/>
            <p:cNvSpPr/>
            <p:nvPr/>
          </p:nvSpPr>
          <p:spPr>
            <a:xfrm>
              <a:off x="931566" y="14423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74" name="Rectangle 73"/>
            <p:cNvSpPr/>
            <p:nvPr/>
          </p:nvSpPr>
          <p:spPr>
            <a:xfrm>
              <a:off x="1474491" y="1442351"/>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3</a:t>
              </a:r>
            </a:p>
          </p:txBody>
        </p:sp>
      </p:grpSp>
      <p:grpSp>
        <p:nvGrpSpPr>
          <p:cNvPr id="75" name="Group 74"/>
          <p:cNvGrpSpPr/>
          <p:nvPr/>
        </p:nvGrpSpPr>
        <p:grpSpPr>
          <a:xfrm>
            <a:off x="3598181" y="2233540"/>
            <a:ext cx="1036330" cy="407773"/>
            <a:chOff x="931566" y="3042551"/>
            <a:chExt cx="1036330" cy="407773"/>
          </a:xfrm>
        </p:grpSpPr>
        <p:sp>
          <p:nvSpPr>
            <p:cNvPr id="76" name="Rectangle 75"/>
            <p:cNvSpPr/>
            <p:nvPr/>
          </p:nvSpPr>
          <p:spPr>
            <a:xfrm>
              <a:off x="931566" y="30425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77" name="Rectangle 76"/>
            <p:cNvSpPr/>
            <p:nvPr/>
          </p:nvSpPr>
          <p:spPr>
            <a:xfrm>
              <a:off x="1474491" y="3042551"/>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grpSp>
      <p:grpSp>
        <p:nvGrpSpPr>
          <p:cNvPr id="78" name="Group 77"/>
          <p:cNvGrpSpPr/>
          <p:nvPr/>
        </p:nvGrpSpPr>
        <p:grpSpPr>
          <a:xfrm>
            <a:off x="3598181" y="2713151"/>
            <a:ext cx="1036330" cy="407773"/>
            <a:chOff x="931566" y="3042551"/>
            <a:chExt cx="1036330" cy="407773"/>
          </a:xfrm>
        </p:grpSpPr>
        <p:sp>
          <p:nvSpPr>
            <p:cNvPr id="79" name="Rectangle 78"/>
            <p:cNvSpPr/>
            <p:nvPr/>
          </p:nvSpPr>
          <p:spPr>
            <a:xfrm>
              <a:off x="931566" y="30425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80" name="Rectangle 79"/>
            <p:cNvSpPr/>
            <p:nvPr/>
          </p:nvSpPr>
          <p:spPr>
            <a:xfrm>
              <a:off x="1474491" y="3042551"/>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2</a:t>
              </a:r>
            </a:p>
          </p:txBody>
        </p:sp>
      </p:grpSp>
      <p:grpSp>
        <p:nvGrpSpPr>
          <p:cNvPr id="83" name="Group 82"/>
          <p:cNvGrpSpPr/>
          <p:nvPr/>
        </p:nvGrpSpPr>
        <p:grpSpPr>
          <a:xfrm>
            <a:off x="922041" y="1846263"/>
            <a:ext cx="1036330" cy="407773"/>
            <a:chOff x="922041" y="1846263"/>
            <a:chExt cx="1036330" cy="407773"/>
          </a:xfrm>
        </p:grpSpPr>
        <p:sp>
          <p:nvSpPr>
            <p:cNvPr id="84" name="Rectangle 83"/>
            <p:cNvSpPr/>
            <p:nvPr/>
          </p:nvSpPr>
          <p:spPr>
            <a:xfrm>
              <a:off x="922041" y="18462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85" name="Rectangle 84"/>
            <p:cNvSpPr/>
            <p:nvPr/>
          </p:nvSpPr>
          <p:spPr>
            <a:xfrm>
              <a:off x="1464966" y="18462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3</a:t>
              </a:r>
            </a:p>
          </p:txBody>
        </p:sp>
      </p:grpSp>
      <p:grpSp>
        <p:nvGrpSpPr>
          <p:cNvPr id="86" name="Group 85"/>
          <p:cNvGrpSpPr/>
          <p:nvPr/>
        </p:nvGrpSpPr>
        <p:grpSpPr>
          <a:xfrm>
            <a:off x="922041" y="2379663"/>
            <a:ext cx="1036330" cy="407773"/>
            <a:chOff x="922041" y="2379663"/>
            <a:chExt cx="1036330" cy="407773"/>
          </a:xfrm>
        </p:grpSpPr>
        <p:sp>
          <p:nvSpPr>
            <p:cNvPr id="87" name="Rectangle 86"/>
            <p:cNvSpPr/>
            <p:nvPr/>
          </p:nvSpPr>
          <p:spPr>
            <a:xfrm>
              <a:off x="922041" y="23796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88" name="Rectangle 87"/>
            <p:cNvSpPr/>
            <p:nvPr/>
          </p:nvSpPr>
          <p:spPr>
            <a:xfrm>
              <a:off x="1464966" y="23796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grpSp>
      <p:grpSp>
        <p:nvGrpSpPr>
          <p:cNvPr id="89" name="Group 88"/>
          <p:cNvGrpSpPr/>
          <p:nvPr/>
        </p:nvGrpSpPr>
        <p:grpSpPr>
          <a:xfrm>
            <a:off x="922041" y="2913063"/>
            <a:ext cx="1036330" cy="407773"/>
            <a:chOff x="922041" y="2913063"/>
            <a:chExt cx="1036330" cy="407773"/>
          </a:xfrm>
        </p:grpSpPr>
        <p:sp>
          <p:nvSpPr>
            <p:cNvPr id="90" name="Rectangle 89"/>
            <p:cNvSpPr/>
            <p:nvPr/>
          </p:nvSpPr>
          <p:spPr>
            <a:xfrm>
              <a:off x="922041" y="29130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91" name="Rectangle 90"/>
            <p:cNvSpPr/>
            <p:nvPr/>
          </p:nvSpPr>
          <p:spPr>
            <a:xfrm>
              <a:off x="1464966" y="29130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grpSp>
      <p:grpSp>
        <p:nvGrpSpPr>
          <p:cNvPr id="92" name="Group 91"/>
          <p:cNvGrpSpPr/>
          <p:nvPr/>
        </p:nvGrpSpPr>
        <p:grpSpPr>
          <a:xfrm>
            <a:off x="922041" y="3446463"/>
            <a:ext cx="1036330" cy="407773"/>
            <a:chOff x="922041" y="3446463"/>
            <a:chExt cx="1036330" cy="407773"/>
          </a:xfrm>
        </p:grpSpPr>
        <p:sp>
          <p:nvSpPr>
            <p:cNvPr id="93" name="Rectangle 92"/>
            <p:cNvSpPr/>
            <p:nvPr/>
          </p:nvSpPr>
          <p:spPr>
            <a:xfrm>
              <a:off x="922041" y="34464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94" name="Rectangle 93"/>
            <p:cNvSpPr/>
            <p:nvPr/>
          </p:nvSpPr>
          <p:spPr>
            <a:xfrm>
              <a:off x="1464966" y="34464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grpSp>
      <p:grpSp>
        <p:nvGrpSpPr>
          <p:cNvPr id="95" name="Group 94"/>
          <p:cNvGrpSpPr/>
          <p:nvPr/>
        </p:nvGrpSpPr>
        <p:grpSpPr>
          <a:xfrm>
            <a:off x="922041" y="3979863"/>
            <a:ext cx="1036330" cy="407773"/>
            <a:chOff x="922041" y="3979863"/>
            <a:chExt cx="1036330" cy="407773"/>
          </a:xfrm>
        </p:grpSpPr>
        <p:sp>
          <p:nvSpPr>
            <p:cNvPr id="96" name="Rectangle 95"/>
            <p:cNvSpPr/>
            <p:nvPr/>
          </p:nvSpPr>
          <p:spPr>
            <a:xfrm>
              <a:off x="922041" y="39798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97" name="Rectangle 96"/>
            <p:cNvSpPr/>
            <p:nvPr/>
          </p:nvSpPr>
          <p:spPr>
            <a:xfrm>
              <a:off x="1464966" y="39798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grpSp>
      <p:grpSp>
        <p:nvGrpSpPr>
          <p:cNvPr id="98" name="Group 97"/>
          <p:cNvGrpSpPr/>
          <p:nvPr/>
        </p:nvGrpSpPr>
        <p:grpSpPr>
          <a:xfrm>
            <a:off x="922041" y="4513263"/>
            <a:ext cx="1036330" cy="407773"/>
            <a:chOff x="922041" y="4513263"/>
            <a:chExt cx="1036330" cy="407773"/>
          </a:xfrm>
        </p:grpSpPr>
        <p:sp>
          <p:nvSpPr>
            <p:cNvPr id="99" name="Rectangle 98"/>
            <p:cNvSpPr/>
            <p:nvPr/>
          </p:nvSpPr>
          <p:spPr>
            <a:xfrm>
              <a:off x="922041" y="45132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00" name="Rectangle 99"/>
            <p:cNvSpPr/>
            <p:nvPr/>
          </p:nvSpPr>
          <p:spPr>
            <a:xfrm>
              <a:off x="1464966" y="45132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grpSp>
      <p:grpSp>
        <p:nvGrpSpPr>
          <p:cNvPr id="101" name="Group 100"/>
          <p:cNvGrpSpPr/>
          <p:nvPr/>
        </p:nvGrpSpPr>
        <p:grpSpPr>
          <a:xfrm>
            <a:off x="922041" y="5580063"/>
            <a:ext cx="1036330" cy="407773"/>
            <a:chOff x="922041" y="5580063"/>
            <a:chExt cx="1036330" cy="407773"/>
          </a:xfrm>
        </p:grpSpPr>
        <p:sp>
          <p:nvSpPr>
            <p:cNvPr id="102" name="Rectangle 101"/>
            <p:cNvSpPr/>
            <p:nvPr/>
          </p:nvSpPr>
          <p:spPr>
            <a:xfrm>
              <a:off x="922041" y="55800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03" name="Rectangle 102"/>
            <p:cNvSpPr/>
            <p:nvPr/>
          </p:nvSpPr>
          <p:spPr>
            <a:xfrm>
              <a:off x="1464966" y="55800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6</a:t>
              </a:r>
            </a:p>
          </p:txBody>
        </p:sp>
      </p:grpSp>
      <p:grpSp>
        <p:nvGrpSpPr>
          <p:cNvPr id="104" name="Group 103"/>
          <p:cNvGrpSpPr/>
          <p:nvPr/>
        </p:nvGrpSpPr>
        <p:grpSpPr>
          <a:xfrm>
            <a:off x="922041" y="6113463"/>
            <a:ext cx="1036330" cy="407773"/>
            <a:chOff x="922041" y="6113463"/>
            <a:chExt cx="1036330" cy="407773"/>
          </a:xfrm>
        </p:grpSpPr>
        <p:sp>
          <p:nvSpPr>
            <p:cNvPr id="105" name="Rectangle 104"/>
            <p:cNvSpPr/>
            <p:nvPr/>
          </p:nvSpPr>
          <p:spPr>
            <a:xfrm>
              <a:off x="922041" y="61134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06" name="Rectangle 105"/>
            <p:cNvSpPr/>
            <p:nvPr/>
          </p:nvSpPr>
          <p:spPr>
            <a:xfrm>
              <a:off x="1464966" y="61134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grpSp>
      <p:grpSp>
        <p:nvGrpSpPr>
          <p:cNvPr id="107" name="Group 106"/>
          <p:cNvGrpSpPr/>
          <p:nvPr/>
        </p:nvGrpSpPr>
        <p:grpSpPr>
          <a:xfrm>
            <a:off x="922041" y="5046663"/>
            <a:ext cx="1036330" cy="407773"/>
            <a:chOff x="922041" y="5046663"/>
            <a:chExt cx="1036330" cy="407773"/>
          </a:xfrm>
        </p:grpSpPr>
        <p:sp>
          <p:nvSpPr>
            <p:cNvPr id="108" name="Rectangle 107"/>
            <p:cNvSpPr/>
            <p:nvPr/>
          </p:nvSpPr>
          <p:spPr>
            <a:xfrm>
              <a:off x="922041" y="50466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09" name="Rectangle 108"/>
            <p:cNvSpPr/>
            <p:nvPr/>
          </p:nvSpPr>
          <p:spPr>
            <a:xfrm>
              <a:off x="1464966" y="50466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2</a:t>
              </a:r>
            </a:p>
          </p:txBody>
        </p:sp>
      </p:grpSp>
      <p:grpSp>
        <p:nvGrpSpPr>
          <p:cNvPr id="113" name="Group 112"/>
          <p:cNvGrpSpPr/>
          <p:nvPr/>
        </p:nvGrpSpPr>
        <p:grpSpPr>
          <a:xfrm>
            <a:off x="3598181" y="3496577"/>
            <a:ext cx="1036330" cy="407773"/>
            <a:chOff x="922041" y="2379663"/>
            <a:chExt cx="1036330" cy="407773"/>
          </a:xfrm>
        </p:grpSpPr>
        <p:sp>
          <p:nvSpPr>
            <p:cNvPr id="114" name="Rectangle 113"/>
            <p:cNvSpPr/>
            <p:nvPr/>
          </p:nvSpPr>
          <p:spPr>
            <a:xfrm>
              <a:off x="922041" y="23796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15" name="Rectangle 114"/>
            <p:cNvSpPr/>
            <p:nvPr/>
          </p:nvSpPr>
          <p:spPr>
            <a:xfrm>
              <a:off x="1464966" y="23796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grpSp>
      <p:grpSp>
        <p:nvGrpSpPr>
          <p:cNvPr id="116" name="Group 115"/>
          <p:cNvGrpSpPr/>
          <p:nvPr/>
        </p:nvGrpSpPr>
        <p:grpSpPr>
          <a:xfrm>
            <a:off x="3601516" y="5250549"/>
            <a:ext cx="1036330" cy="407773"/>
            <a:chOff x="922041" y="2913063"/>
            <a:chExt cx="1036330" cy="407773"/>
          </a:xfrm>
        </p:grpSpPr>
        <p:sp>
          <p:nvSpPr>
            <p:cNvPr id="117" name="Rectangle 116"/>
            <p:cNvSpPr/>
            <p:nvPr/>
          </p:nvSpPr>
          <p:spPr>
            <a:xfrm>
              <a:off x="922041" y="29130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18" name="Rectangle 117"/>
            <p:cNvSpPr/>
            <p:nvPr/>
          </p:nvSpPr>
          <p:spPr>
            <a:xfrm>
              <a:off x="1464966" y="29130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grpSp>
      <p:grpSp>
        <p:nvGrpSpPr>
          <p:cNvPr id="122" name="Group 121"/>
          <p:cNvGrpSpPr/>
          <p:nvPr/>
        </p:nvGrpSpPr>
        <p:grpSpPr>
          <a:xfrm>
            <a:off x="3598181" y="3981850"/>
            <a:ext cx="1036330" cy="407773"/>
            <a:chOff x="922041" y="3979863"/>
            <a:chExt cx="1036330" cy="407773"/>
          </a:xfrm>
        </p:grpSpPr>
        <p:sp>
          <p:nvSpPr>
            <p:cNvPr id="123" name="Rectangle 122"/>
            <p:cNvSpPr/>
            <p:nvPr/>
          </p:nvSpPr>
          <p:spPr>
            <a:xfrm>
              <a:off x="922041" y="39798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24" name="Rectangle 123"/>
            <p:cNvSpPr/>
            <p:nvPr/>
          </p:nvSpPr>
          <p:spPr>
            <a:xfrm>
              <a:off x="1464966" y="39798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grpSp>
      <p:grpSp>
        <p:nvGrpSpPr>
          <p:cNvPr id="125" name="Group 124"/>
          <p:cNvGrpSpPr/>
          <p:nvPr/>
        </p:nvGrpSpPr>
        <p:grpSpPr>
          <a:xfrm>
            <a:off x="3598181" y="5718204"/>
            <a:ext cx="1036330" cy="407773"/>
            <a:chOff x="922041" y="4513263"/>
            <a:chExt cx="1036330" cy="407773"/>
          </a:xfrm>
        </p:grpSpPr>
        <p:sp>
          <p:nvSpPr>
            <p:cNvPr id="126" name="Rectangle 125"/>
            <p:cNvSpPr/>
            <p:nvPr/>
          </p:nvSpPr>
          <p:spPr>
            <a:xfrm>
              <a:off x="922041" y="45132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27" name="Rectangle 126"/>
            <p:cNvSpPr/>
            <p:nvPr/>
          </p:nvSpPr>
          <p:spPr>
            <a:xfrm>
              <a:off x="1464966" y="45132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grpSp>
      <p:grpSp>
        <p:nvGrpSpPr>
          <p:cNvPr id="128" name="Group 127"/>
          <p:cNvGrpSpPr/>
          <p:nvPr/>
        </p:nvGrpSpPr>
        <p:grpSpPr>
          <a:xfrm>
            <a:off x="3598181" y="4467123"/>
            <a:ext cx="1036330" cy="407773"/>
            <a:chOff x="922041" y="5580063"/>
            <a:chExt cx="1036330" cy="407773"/>
          </a:xfrm>
        </p:grpSpPr>
        <p:sp>
          <p:nvSpPr>
            <p:cNvPr id="129" name="Rectangle 128"/>
            <p:cNvSpPr/>
            <p:nvPr/>
          </p:nvSpPr>
          <p:spPr>
            <a:xfrm>
              <a:off x="922041" y="55800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30" name="Rectangle 129"/>
            <p:cNvSpPr/>
            <p:nvPr/>
          </p:nvSpPr>
          <p:spPr>
            <a:xfrm>
              <a:off x="1464966" y="55800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6</a:t>
              </a:r>
            </a:p>
          </p:txBody>
        </p:sp>
      </p:grpSp>
      <p:grpSp>
        <p:nvGrpSpPr>
          <p:cNvPr id="131" name="Group 130"/>
          <p:cNvGrpSpPr/>
          <p:nvPr/>
        </p:nvGrpSpPr>
        <p:grpSpPr>
          <a:xfrm>
            <a:off x="3598181" y="6191722"/>
            <a:ext cx="1036330" cy="407773"/>
            <a:chOff x="922041" y="6113463"/>
            <a:chExt cx="1036330" cy="407773"/>
          </a:xfrm>
        </p:grpSpPr>
        <p:sp>
          <p:nvSpPr>
            <p:cNvPr id="132" name="Rectangle 131"/>
            <p:cNvSpPr/>
            <p:nvPr/>
          </p:nvSpPr>
          <p:spPr>
            <a:xfrm>
              <a:off x="922041" y="611346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33" name="Rectangle 132"/>
            <p:cNvSpPr/>
            <p:nvPr/>
          </p:nvSpPr>
          <p:spPr>
            <a:xfrm>
              <a:off x="1464966" y="611346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grpSp>
      <p:cxnSp>
        <p:nvCxnSpPr>
          <p:cNvPr id="59" name="Straight Arrow Connector 58"/>
          <p:cNvCxnSpPr/>
          <p:nvPr/>
        </p:nvCxnSpPr>
        <p:spPr>
          <a:xfrm>
            <a:off x="2222180" y="3973515"/>
            <a:ext cx="1109599"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60" name="TextBox 59"/>
          <p:cNvSpPr txBox="1"/>
          <p:nvPr/>
        </p:nvSpPr>
        <p:spPr>
          <a:xfrm>
            <a:off x="2222180" y="3650349"/>
            <a:ext cx="1109599" cy="646331"/>
          </a:xfrm>
          <a:prstGeom prst="rect">
            <a:avLst/>
          </a:prstGeom>
        </p:spPr>
        <p:txBody>
          <a:bodyPr wrap="none" rtlCol="0">
            <a:spAutoFit/>
          </a:bodyPr>
          <a:lstStyle/>
          <a:p>
            <a:pPr algn="ctr"/>
            <a:r>
              <a:rPr lang="en-US" dirty="0"/>
              <a:t>Split into</a:t>
            </a:r>
          </a:p>
          <a:p>
            <a:pPr algn="ctr"/>
            <a:r>
              <a:rPr lang="en-US" dirty="0"/>
              <a:t>Groups</a:t>
            </a:r>
          </a:p>
        </p:txBody>
      </p:sp>
      <p:sp>
        <p:nvSpPr>
          <p:cNvPr id="61" name="TextBox 60"/>
          <p:cNvSpPr txBox="1"/>
          <p:nvPr/>
        </p:nvSpPr>
        <p:spPr>
          <a:xfrm>
            <a:off x="4902547" y="2141105"/>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62" name="Straight Arrow Connector 61"/>
          <p:cNvCxnSpPr/>
          <p:nvPr/>
        </p:nvCxnSpPr>
        <p:spPr>
          <a:xfrm>
            <a:off x="4902547" y="2464271"/>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81" name="TextBox 80"/>
          <p:cNvSpPr txBox="1"/>
          <p:nvPr/>
        </p:nvSpPr>
        <p:spPr>
          <a:xfrm>
            <a:off x="4902547" y="3854236"/>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82" name="Straight Arrow Connector 81"/>
          <p:cNvCxnSpPr/>
          <p:nvPr/>
        </p:nvCxnSpPr>
        <p:spPr>
          <a:xfrm>
            <a:off x="4902547" y="4177402"/>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110" name="TextBox 109"/>
          <p:cNvSpPr txBox="1"/>
          <p:nvPr/>
        </p:nvSpPr>
        <p:spPr>
          <a:xfrm>
            <a:off x="4942817" y="5613772"/>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11" name="Straight Arrow Connector 110"/>
          <p:cNvCxnSpPr/>
          <p:nvPr/>
        </p:nvCxnSpPr>
        <p:spPr>
          <a:xfrm>
            <a:off x="4942817" y="5936938"/>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nvGrpSpPr>
          <p:cNvPr id="112" name="Group 111"/>
          <p:cNvGrpSpPr/>
          <p:nvPr/>
        </p:nvGrpSpPr>
        <p:grpSpPr>
          <a:xfrm>
            <a:off x="6599179" y="2211406"/>
            <a:ext cx="1199792" cy="407773"/>
            <a:chOff x="931566" y="1442351"/>
            <a:chExt cx="1199792" cy="407773"/>
          </a:xfrm>
        </p:grpSpPr>
        <p:sp>
          <p:nvSpPr>
            <p:cNvPr id="119" name="Rectangle 118"/>
            <p:cNvSpPr/>
            <p:nvPr/>
          </p:nvSpPr>
          <p:spPr>
            <a:xfrm>
              <a:off x="931566" y="14423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20" name="Rectangle 119"/>
            <p:cNvSpPr/>
            <p:nvPr/>
          </p:nvSpPr>
          <p:spPr>
            <a:xfrm>
              <a:off x="1474491" y="1442351"/>
              <a:ext cx="656867"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6</a:t>
              </a:r>
            </a:p>
          </p:txBody>
        </p:sp>
      </p:grpSp>
      <p:grpSp>
        <p:nvGrpSpPr>
          <p:cNvPr id="121" name="Group 120"/>
          <p:cNvGrpSpPr/>
          <p:nvPr/>
        </p:nvGrpSpPr>
        <p:grpSpPr>
          <a:xfrm>
            <a:off x="6599179" y="3888907"/>
            <a:ext cx="1199792" cy="407773"/>
            <a:chOff x="931566" y="1442351"/>
            <a:chExt cx="1199792" cy="407773"/>
          </a:xfrm>
        </p:grpSpPr>
        <p:sp>
          <p:nvSpPr>
            <p:cNvPr id="134" name="Rectangle 133"/>
            <p:cNvSpPr/>
            <p:nvPr/>
          </p:nvSpPr>
          <p:spPr>
            <a:xfrm>
              <a:off x="931566" y="14423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35" name="Rectangle 134"/>
            <p:cNvSpPr/>
            <p:nvPr/>
          </p:nvSpPr>
          <p:spPr>
            <a:xfrm>
              <a:off x="1474491" y="1442351"/>
              <a:ext cx="656867"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12</a:t>
              </a:r>
            </a:p>
          </p:txBody>
        </p:sp>
      </p:grpSp>
      <p:grpSp>
        <p:nvGrpSpPr>
          <p:cNvPr id="136" name="Group 135"/>
          <p:cNvGrpSpPr/>
          <p:nvPr/>
        </p:nvGrpSpPr>
        <p:grpSpPr>
          <a:xfrm>
            <a:off x="9358145" y="4177401"/>
            <a:ext cx="1199792" cy="407773"/>
            <a:chOff x="931566" y="1442351"/>
            <a:chExt cx="1199792" cy="407773"/>
          </a:xfrm>
        </p:grpSpPr>
        <p:sp>
          <p:nvSpPr>
            <p:cNvPr id="137" name="Rectangle 136"/>
            <p:cNvSpPr/>
            <p:nvPr/>
          </p:nvSpPr>
          <p:spPr>
            <a:xfrm>
              <a:off x="931566" y="14423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38" name="Rectangle 137"/>
            <p:cNvSpPr/>
            <p:nvPr/>
          </p:nvSpPr>
          <p:spPr>
            <a:xfrm>
              <a:off x="1474491" y="1442351"/>
              <a:ext cx="656867"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18</a:t>
              </a:r>
            </a:p>
          </p:txBody>
        </p:sp>
      </p:grpSp>
      <p:grpSp>
        <p:nvGrpSpPr>
          <p:cNvPr id="139" name="Group 138"/>
          <p:cNvGrpSpPr/>
          <p:nvPr/>
        </p:nvGrpSpPr>
        <p:grpSpPr>
          <a:xfrm>
            <a:off x="9358145" y="3242576"/>
            <a:ext cx="1199792" cy="407773"/>
            <a:chOff x="931566" y="1442351"/>
            <a:chExt cx="1199792" cy="407773"/>
          </a:xfrm>
        </p:grpSpPr>
        <p:sp>
          <p:nvSpPr>
            <p:cNvPr id="140" name="Rectangle 139"/>
            <p:cNvSpPr/>
            <p:nvPr/>
          </p:nvSpPr>
          <p:spPr>
            <a:xfrm>
              <a:off x="931566" y="14423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41" name="Rectangle 140"/>
            <p:cNvSpPr/>
            <p:nvPr/>
          </p:nvSpPr>
          <p:spPr>
            <a:xfrm>
              <a:off x="1474491" y="1442351"/>
              <a:ext cx="656867"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6</a:t>
              </a:r>
            </a:p>
          </p:txBody>
        </p:sp>
      </p:grpSp>
      <p:grpSp>
        <p:nvGrpSpPr>
          <p:cNvPr id="142" name="Group 141"/>
          <p:cNvGrpSpPr/>
          <p:nvPr/>
        </p:nvGrpSpPr>
        <p:grpSpPr>
          <a:xfrm>
            <a:off x="9358145" y="3715093"/>
            <a:ext cx="1199792" cy="407773"/>
            <a:chOff x="931566" y="1442351"/>
            <a:chExt cx="1199792" cy="407773"/>
          </a:xfrm>
        </p:grpSpPr>
        <p:sp>
          <p:nvSpPr>
            <p:cNvPr id="143" name="Rectangle 142"/>
            <p:cNvSpPr/>
            <p:nvPr/>
          </p:nvSpPr>
          <p:spPr>
            <a:xfrm>
              <a:off x="931566" y="14423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44" name="Rectangle 143"/>
            <p:cNvSpPr/>
            <p:nvPr/>
          </p:nvSpPr>
          <p:spPr>
            <a:xfrm>
              <a:off x="1474491" y="1442351"/>
              <a:ext cx="656867"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12</a:t>
              </a:r>
            </a:p>
          </p:txBody>
        </p:sp>
      </p:grpSp>
      <p:grpSp>
        <p:nvGrpSpPr>
          <p:cNvPr id="145" name="Group 144"/>
          <p:cNvGrpSpPr/>
          <p:nvPr/>
        </p:nvGrpSpPr>
        <p:grpSpPr>
          <a:xfrm>
            <a:off x="6599179" y="5733837"/>
            <a:ext cx="1199792" cy="407773"/>
            <a:chOff x="931566" y="1442351"/>
            <a:chExt cx="1199792" cy="407773"/>
          </a:xfrm>
        </p:grpSpPr>
        <p:sp>
          <p:nvSpPr>
            <p:cNvPr id="146" name="Rectangle 145"/>
            <p:cNvSpPr/>
            <p:nvPr/>
          </p:nvSpPr>
          <p:spPr>
            <a:xfrm>
              <a:off x="931566" y="144235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47" name="Rectangle 146"/>
            <p:cNvSpPr/>
            <p:nvPr/>
          </p:nvSpPr>
          <p:spPr>
            <a:xfrm>
              <a:off x="1474491" y="1442351"/>
              <a:ext cx="656867"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18</a:t>
              </a:r>
            </a:p>
          </p:txBody>
        </p:sp>
      </p:grpSp>
      <p:cxnSp>
        <p:nvCxnSpPr>
          <p:cNvPr id="148" name="Straight Arrow Connector 147"/>
          <p:cNvCxnSpPr/>
          <p:nvPr/>
        </p:nvCxnSpPr>
        <p:spPr>
          <a:xfrm>
            <a:off x="7929154" y="2351418"/>
            <a:ext cx="1346165" cy="1389887"/>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cxnSp>
        <p:nvCxnSpPr>
          <p:cNvPr id="149" name="Straight Arrow Connector 148"/>
          <p:cNvCxnSpPr/>
          <p:nvPr/>
        </p:nvCxnSpPr>
        <p:spPr>
          <a:xfrm>
            <a:off x="7929154" y="3973515"/>
            <a:ext cx="1346165"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cxnSp>
        <p:nvCxnSpPr>
          <p:cNvPr id="150" name="Straight Arrow Connector 149"/>
          <p:cNvCxnSpPr/>
          <p:nvPr/>
        </p:nvCxnSpPr>
        <p:spPr>
          <a:xfrm flipV="1">
            <a:off x="7929154" y="4199944"/>
            <a:ext cx="1346165" cy="1573839"/>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151" name="TextBox 150"/>
          <p:cNvSpPr txBox="1"/>
          <p:nvPr/>
        </p:nvSpPr>
        <p:spPr>
          <a:xfrm>
            <a:off x="8141212" y="3657592"/>
            <a:ext cx="922047" cy="646331"/>
          </a:xfrm>
          <a:prstGeom prst="rect">
            <a:avLst/>
          </a:prstGeom>
        </p:spPr>
        <p:txBody>
          <a:bodyPr wrap="none" rtlCol="0">
            <a:spAutoFit/>
          </a:bodyPr>
          <a:lstStyle/>
          <a:p>
            <a:pPr algn="ctr"/>
            <a:r>
              <a:rPr lang="en-US" dirty="0"/>
              <a:t>Merge</a:t>
            </a:r>
          </a:p>
          <a:p>
            <a:pPr algn="ctr"/>
            <a:r>
              <a:rPr lang="en-US" dirty="0"/>
              <a:t>Results</a:t>
            </a:r>
          </a:p>
        </p:txBody>
      </p:sp>
    </p:spTree>
    <p:extLst>
      <p:ext uri="{BB962C8B-B14F-4D97-AF65-F5344CB8AC3E}">
        <p14:creationId xmlns:p14="http://schemas.microsoft.com/office/powerpoint/2010/main" val="42083836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0382" y="97245"/>
            <a:ext cx="10801350" cy="1325563"/>
          </a:xfrm>
        </p:spPr>
        <p:txBody>
          <a:bodyPr/>
          <a:lstStyle/>
          <a:p>
            <a:r>
              <a:rPr lang="en-US" dirty="0"/>
              <a:t>Manipulating Granularity</a:t>
            </a:r>
            <a:r>
              <a:rPr lang="en-US"/>
              <a:t>: Pivot </a:t>
            </a:r>
            <a:endParaRPr lang="en-US" dirty="0"/>
          </a:p>
        </p:txBody>
      </p:sp>
      <p:sp>
        <p:nvSpPr>
          <p:cNvPr id="43" name="TextBox 42"/>
          <p:cNvSpPr txBox="1"/>
          <p:nvPr/>
        </p:nvSpPr>
        <p:spPr>
          <a:xfrm>
            <a:off x="519963" y="1218174"/>
            <a:ext cx="595035" cy="646331"/>
          </a:xfrm>
          <a:prstGeom prst="rect">
            <a:avLst/>
          </a:prstGeom>
        </p:spPr>
        <p:txBody>
          <a:bodyPr wrap="none" rtlCol="0">
            <a:spAutoFit/>
          </a:bodyPr>
          <a:lstStyle/>
          <a:p>
            <a:pPr algn="ctr"/>
            <a:r>
              <a:rPr lang="en-US" dirty="0"/>
              <a:t>Key</a:t>
            </a:r>
            <a:br>
              <a:rPr lang="en-US" dirty="0"/>
            </a:br>
            <a:r>
              <a:rPr lang="en-US" dirty="0"/>
              <a:t>R</a:t>
            </a:r>
          </a:p>
        </p:txBody>
      </p:sp>
      <p:sp>
        <p:nvSpPr>
          <p:cNvPr id="44" name="TextBox 43"/>
          <p:cNvSpPr txBox="1"/>
          <p:nvPr/>
        </p:nvSpPr>
        <p:spPr>
          <a:xfrm>
            <a:off x="1611773" y="1495173"/>
            <a:ext cx="748923" cy="369332"/>
          </a:xfrm>
          <a:prstGeom prst="rect">
            <a:avLst/>
          </a:prstGeom>
        </p:spPr>
        <p:txBody>
          <a:bodyPr wrap="none" rtlCol="0">
            <a:spAutoFit/>
          </a:bodyPr>
          <a:lstStyle/>
          <a:p>
            <a:pPr algn="ctr"/>
            <a:r>
              <a:rPr lang="en-US"/>
              <a:t>Data</a:t>
            </a:r>
          </a:p>
        </p:txBody>
      </p:sp>
      <p:grpSp>
        <p:nvGrpSpPr>
          <p:cNvPr id="11" name="Group 10"/>
          <p:cNvGrpSpPr/>
          <p:nvPr/>
        </p:nvGrpSpPr>
        <p:grpSpPr>
          <a:xfrm>
            <a:off x="570778" y="2418853"/>
            <a:ext cx="1662160" cy="407773"/>
            <a:chOff x="570778" y="2418853"/>
            <a:chExt cx="1662160" cy="407773"/>
          </a:xfrm>
        </p:grpSpPr>
        <p:sp>
          <p:nvSpPr>
            <p:cNvPr id="17" name="Rectangle 16"/>
            <p:cNvSpPr/>
            <p:nvPr/>
          </p:nvSpPr>
          <p:spPr>
            <a:xfrm>
              <a:off x="570778" y="24188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8" name="Rectangle 17"/>
            <p:cNvSpPr/>
            <p:nvPr/>
          </p:nvSpPr>
          <p:spPr>
            <a:xfrm>
              <a:off x="1739533" y="24188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sp>
          <p:nvSpPr>
            <p:cNvPr id="72" name="Rectangle 71"/>
            <p:cNvSpPr/>
            <p:nvPr/>
          </p:nvSpPr>
          <p:spPr>
            <a:xfrm>
              <a:off x="1142809" y="24188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10" name="Group 9"/>
          <p:cNvGrpSpPr/>
          <p:nvPr/>
        </p:nvGrpSpPr>
        <p:grpSpPr>
          <a:xfrm>
            <a:off x="570778" y="2952253"/>
            <a:ext cx="1662160" cy="407773"/>
            <a:chOff x="570778" y="2952253"/>
            <a:chExt cx="1662160" cy="407773"/>
          </a:xfrm>
        </p:grpSpPr>
        <p:sp>
          <p:nvSpPr>
            <p:cNvPr id="19" name="Rectangle 18"/>
            <p:cNvSpPr/>
            <p:nvPr/>
          </p:nvSpPr>
          <p:spPr>
            <a:xfrm>
              <a:off x="570778" y="29522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20" name="Rectangle 19"/>
            <p:cNvSpPr/>
            <p:nvPr/>
          </p:nvSpPr>
          <p:spPr>
            <a:xfrm>
              <a:off x="1739533" y="29522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sp>
          <p:nvSpPr>
            <p:cNvPr id="73" name="Rectangle 72"/>
            <p:cNvSpPr/>
            <p:nvPr/>
          </p:nvSpPr>
          <p:spPr>
            <a:xfrm>
              <a:off x="1142809" y="29522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9" name="Group 8"/>
          <p:cNvGrpSpPr/>
          <p:nvPr/>
        </p:nvGrpSpPr>
        <p:grpSpPr>
          <a:xfrm>
            <a:off x="570778" y="3485653"/>
            <a:ext cx="1662160" cy="407773"/>
            <a:chOff x="570778" y="3485653"/>
            <a:chExt cx="1662160" cy="407773"/>
          </a:xfrm>
        </p:grpSpPr>
        <p:sp>
          <p:nvSpPr>
            <p:cNvPr id="21" name="Rectangle 20"/>
            <p:cNvSpPr/>
            <p:nvPr/>
          </p:nvSpPr>
          <p:spPr>
            <a:xfrm>
              <a:off x="570778" y="34856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22" name="Rectangle 21"/>
            <p:cNvSpPr/>
            <p:nvPr/>
          </p:nvSpPr>
          <p:spPr>
            <a:xfrm>
              <a:off x="1739533" y="34856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sp>
          <p:nvSpPr>
            <p:cNvPr id="74" name="Rectangle 73"/>
            <p:cNvSpPr/>
            <p:nvPr/>
          </p:nvSpPr>
          <p:spPr>
            <a:xfrm>
              <a:off x="1142809" y="34856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8" name="Group 7"/>
          <p:cNvGrpSpPr/>
          <p:nvPr/>
        </p:nvGrpSpPr>
        <p:grpSpPr>
          <a:xfrm>
            <a:off x="570778" y="4019053"/>
            <a:ext cx="1662160" cy="407773"/>
            <a:chOff x="570778" y="4019053"/>
            <a:chExt cx="1662160" cy="407773"/>
          </a:xfrm>
        </p:grpSpPr>
        <p:sp>
          <p:nvSpPr>
            <p:cNvPr id="23" name="Rectangle 22"/>
            <p:cNvSpPr/>
            <p:nvPr/>
          </p:nvSpPr>
          <p:spPr>
            <a:xfrm>
              <a:off x="570778" y="40190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24" name="Rectangle 23"/>
            <p:cNvSpPr/>
            <p:nvPr/>
          </p:nvSpPr>
          <p:spPr>
            <a:xfrm>
              <a:off x="1739533" y="40190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75" name="Rectangle 74"/>
            <p:cNvSpPr/>
            <p:nvPr/>
          </p:nvSpPr>
          <p:spPr>
            <a:xfrm>
              <a:off x="1142809" y="40190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7" name="Group 6"/>
          <p:cNvGrpSpPr/>
          <p:nvPr/>
        </p:nvGrpSpPr>
        <p:grpSpPr>
          <a:xfrm>
            <a:off x="570778" y="4552453"/>
            <a:ext cx="1662160" cy="407773"/>
            <a:chOff x="570778" y="4552453"/>
            <a:chExt cx="1662160" cy="407773"/>
          </a:xfrm>
        </p:grpSpPr>
        <p:sp>
          <p:nvSpPr>
            <p:cNvPr id="25" name="Rectangle 24"/>
            <p:cNvSpPr/>
            <p:nvPr/>
          </p:nvSpPr>
          <p:spPr>
            <a:xfrm>
              <a:off x="570778" y="45524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26" name="Rectangle 25"/>
            <p:cNvSpPr/>
            <p:nvPr/>
          </p:nvSpPr>
          <p:spPr>
            <a:xfrm>
              <a:off x="1739533" y="45524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sp>
          <p:nvSpPr>
            <p:cNvPr id="76" name="Rectangle 75"/>
            <p:cNvSpPr/>
            <p:nvPr/>
          </p:nvSpPr>
          <p:spPr>
            <a:xfrm>
              <a:off x="1142809" y="45524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6" name="Group 5"/>
          <p:cNvGrpSpPr/>
          <p:nvPr/>
        </p:nvGrpSpPr>
        <p:grpSpPr>
          <a:xfrm>
            <a:off x="570778" y="5085853"/>
            <a:ext cx="1662160" cy="407773"/>
            <a:chOff x="570778" y="5085853"/>
            <a:chExt cx="1662160" cy="407773"/>
          </a:xfrm>
        </p:grpSpPr>
        <p:sp>
          <p:nvSpPr>
            <p:cNvPr id="34" name="Rectangle 33"/>
            <p:cNvSpPr/>
            <p:nvPr/>
          </p:nvSpPr>
          <p:spPr>
            <a:xfrm>
              <a:off x="570778" y="50858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35" name="Rectangle 34"/>
            <p:cNvSpPr/>
            <p:nvPr/>
          </p:nvSpPr>
          <p:spPr>
            <a:xfrm>
              <a:off x="1739533" y="50858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2</a:t>
              </a:r>
            </a:p>
          </p:txBody>
        </p:sp>
        <p:sp>
          <p:nvSpPr>
            <p:cNvPr id="77" name="Rectangle 76"/>
            <p:cNvSpPr/>
            <p:nvPr/>
          </p:nvSpPr>
          <p:spPr>
            <a:xfrm>
              <a:off x="1142809" y="50858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5" name="Group 4"/>
          <p:cNvGrpSpPr/>
          <p:nvPr/>
        </p:nvGrpSpPr>
        <p:grpSpPr>
          <a:xfrm>
            <a:off x="570778" y="5619253"/>
            <a:ext cx="1662160" cy="407773"/>
            <a:chOff x="570778" y="5619253"/>
            <a:chExt cx="1662160" cy="407773"/>
          </a:xfrm>
        </p:grpSpPr>
        <p:sp>
          <p:nvSpPr>
            <p:cNvPr id="37" name="Rectangle 36"/>
            <p:cNvSpPr/>
            <p:nvPr/>
          </p:nvSpPr>
          <p:spPr>
            <a:xfrm>
              <a:off x="570778" y="56192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38" name="Rectangle 37"/>
            <p:cNvSpPr/>
            <p:nvPr/>
          </p:nvSpPr>
          <p:spPr>
            <a:xfrm>
              <a:off x="1739533" y="56192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6</a:t>
              </a:r>
            </a:p>
          </p:txBody>
        </p:sp>
        <p:sp>
          <p:nvSpPr>
            <p:cNvPr id="78" name="Rectangle 77"/>
            <p:cNvSpPr/>
            <p:nvPr/>
          </p:nvSpPr>
          <p:spPr>
            <a:xfrm>
              <a:off x="1142809" y="56192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4" name="Group 3"/>
          <p:cNvGrpSpPr/>
          <p:nvPr/>
        </p:nvGrpSpPr>
        <p:grpSpPr>
          <a:xfrm>
            <a:off x="570778" y="6152653"/>
            <a:ext cx="1662160" cy="407773"/>
            <a:chOff x="570778" y="6152653"/>
            <a:chExt cx="1662160" cy="407773"/>
          </a:xfrm>
        </p:grpSpPr>
        <p:sp>
          <p:nvSpPr>
            <p:cNvPr id="40" name="Rectangle 39"/>
            <p:cNvSpPr/>
            <p:nvPr/>
          </p:nvSpPr>
          <p:spPr>
            <a:xfrm>
              <a:off x="570778" y="61526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D</a:t>
              </a:r>
            </a:p>
          </p:txBody>
        </p:sp>
        <p:sp>
          <p:nvSpPr>
            <p:cNvPr id="41" name="Rectangle 40"/>
            <p:cNvSpPr/>
            <p:nvPr/>
          </p:nvSpPr>
          <p:spPr>
            <a:xfrm>
              <a:off x="1739533" y="61526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79" name="Rectangle 78"/>
            <p:cNvSpPr/>
            <p:nvPr/>
          </p:nvSpPr>
          <p:spPr>
            <a:xfrm>
              <a:off x="1142809" y="61526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sp>
        <p:nvSpPr>
          <p:cNvPr id="80" name="TextBox 79"/>
          <p:cNvSpPr txBox="1"/>
          <p:nvPr/>
        </p:nvSpPr>
        <p:spPr>
          <a:xfrm>
            <a:off x="1091994" y="1218174"/>
            <a:ext cx="595035" cy="646331"/>
          </a:xfrm>
          <a:prstGeom prst="rect">
            <a:avLst/>
          </a:prstGeom>
        </p:spPr>
        <p:txBody>
          <a:bodyPr wrap="none" rtlCol="0">
            <a:spAutoFit/>
          </a:bodyPr>
          <a:lstStyle/>
          <a:p>
            <a:pPr algn="ctr"/>
            <a:r>
              <a:rPr lang="en-US" dirty="0"/>
              <a:t>Key</a:t>
            </a:r>
          </a:p>
          <a:p>
            <a:pPr algn="ctr"/>
            <a:r>
              <a:rPr lang="en-US" dirty="0"/>
              <a:t>C</a:t>
            </a:r>
          </a:p>
        </p:txBody>
      </p:sp>
      <p:grpSp>
        <p:nvGrpSpPr>
          <p:cNvPr id="12" name="Group 11"/>
          <p:cNvGrpSpPr/>
          <p:nvPr/>
        </p:nvGrpSpPr>
        <p:grpSpPr>
          <a:xfrm>
            <a:off x="570778" y="1885453"/>
            <a:ext cx="1662160" cy="407773"/>
            <a:chOff x="570778" y="1885453"/>
            <a:chExt cx="1662160" cy="407773"/>
          </a:xfrm>
        </p:grpSpPr>
        <p:sp>
          <p:nvSpPr>
            <p:cNvPr id="46" name="Rectangle 45"/>
            <p:cNvSpPr/>
            <p:nvPr/>
          </p:nvSpPr>
          <p:spPr>
            <a:xfrm>
              <a:off x="570778" y="18854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47" name="Rectangle 46"/>
            <p:cNvSpPr/>
            <p:nvPr/>
          </p:nvSpPr>
          <p:spPr>
            <a:xfrm>
              <a:off x="1739533" y="18854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3</a:t>
              </a:r>
            </a:p>
          </p:txBody>
        </p:sp>
        <p:sp>
          <p:nvSpPr>
            <p:cNvPr id="81" name="Rectangle 80"/>
            <p:cNvSpPr/>
            <p:nvPr/>
          </p:nvSpPr>
          <p:spPr>
            <a:xfrm>
              <a:off x="1142809" y="18854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118" name="Group 117"/>
          <p:cNvGrpSpPr/>
          <p:nvPr/>
        </p:nvGrpSpPr>
        <p:grpSpPr>
          <a:xfrm>
            <a:off x="570778" y="2418853"/>
            <a:ext cx="1662160" cy="407773"/>
            <a:chOff x="570778" y="2418853"/>
            <a:chExt cx="1662160" cy="407773"/>
          </a:xfrm>
        </p:grpSpPr>
        <p:sp>
          <p:nvSpPr>
            <p:cNvPr id="119" name="Rectangle 118"/>
            <p:cNvSpPr/>
            <p:nvPr/>
          </p:nvSpPr>
          <p:spPr>
            <a:xfrm>
              <a:off x="570778" y="24188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20" name="Rectangle 119"/>
            <p:cNvSpPr/>
            <p:nvPr/>
          </p:nvSpPr>
          <p:spPr>
            <a:xfrm>
              <a:off x="1739533" y="24188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sp>
          <p:nvSpPr>
            <p:cNvPr id="121" name="Rectangle 120"/>
            <p:cNvSpPr/>
            <p:nvPr/>
          </p:nvSpPr>
          <p:spPr>
            <a:xfrm>
              <a:off x="1142809" y="24188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122" name="Group 121"/>
          <p:cNvGrpSpPr/>
          <p:nvPr/>
        </p:nvGrpSpPr>
        <p:grpSpPr>
          <a:xfrm>
            <a:off x="570778" y="2952253"/>
            <a:ext cx="1662160" cy="407773"/>
            <a:chOff x="570778" y="2952253"/>
            <a:chExt cx="1662160" cy="407773"/>
          </a:xfrm>
        </p:grpSpPr>
        <p:sp>
          <p:nvSpPr>
            <p:cNvPr id="123" name="Rectangle 122"/>
            <p:cNvSpPr/>
            <p:nvPr/>
          </p:nvSpPr>
          <p:spPr>
            <a:xfrm>
              <a:off x="570778" y="29522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24" name="Rectangle 123"/>
            <p:cNvSpPr/>
            <p:nvPr/>
          </p:nvSpPr>
          <p:spPr>
            <a:xfrm>
              <a:off x="1739533" y="29522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sp>
          <p:nvSpPr>
            <p:cNvPr id="125" name="Rectangle 124"/>
            <p:cNvSpPr/>
            <p:nvPr/>
          </p:nvSpPr>
          <p:spPr>
            <a:xfrm>
              <a:off x="1142809" y="29522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126" name="Group 125"/>
          <p:cNvGrpSpPr/>
          <p:nvPr/>
        </p:nvGrpSpPr>
        <p:grpSpPr>
          <a:xfrm>
            <a:off x="570778" y="3485653"/>
            <a:ext cx="1662160" cy="407773"/>
            <a:chOff x="570778" y="3485653"/>
            <a:chExt cx="1662160" cy="407773"/>
          </a:xfrm>
        </p:grpSpPr>
        <p:sp>
          <p:nvSpPr>
            <p:cNvPr id="127" name="Rectangle 126"/>
            <p:cNvSpPr/>
            <p:nvPr/>
          </p:nvSpPr>
          <p:spPr>
            <a:xfrm>
              <a:off x="570778" y="34856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28" name="Rectangle 127"/>
            <p:cNvSpPr/>
            <p:nvPr/>
          </p:nvSpPr>
          <p:spPr>
            <a:xfrm>
              <a:off x="1739533" y="34856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sp>
          <p:nvSpPr>
            <p:cNvPr id="129" name="Rectangle 128"/>
            <p:cNvSpPr/>
            <p:nvPr/>
          </p:nvSpPr>
          <p:spPr>
            <a:xfrm>
              <a:off x="1142809" y="34856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130" name="Group 129"/>
          <p:cNvGrpSpPr/>
          <p:nvPr/>
        </p:nvGrpSpPr>
        <p:grpSpPr>
          <a:xfrm>
            <a:off x="570778" y="4019053"/>
            <a:ext cx="1662160" cy="407773"/>
            <a:chOff x="570778" y="4019053"/>
            <a:chExt cx="1662160" cy="407773"/>
          </a:xfrm>
        </p:grpSpPr>
        <p:sp>
          <p:nvSpPr>
            <p:cNvPr id="131" name="Rectangle 130"/>
            <p:cNvSpPr/>
            <p:nvPr/>
          </p:nvSpPr>
          <p:spPr>
            <a:xfrm>
              <a:off x="570778" y="40190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32" name="Rectangle 131"/>
            <p:cNvSpPr/>
            <p:nvPr/>
          </p:nvSpPr>
          <p:spPr>
            <a:xfrm>
              <a:off x="1739533" y="40190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33" name="Rectangle 132"/>
            <p:cNvSpPr/>
            <p:nvPr/>
          </p:nvSpPr>
          <p:spPr>
            <a:xfrm>
              <a:off x="1142809" y="40190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134" name="Group 133"/>
          <p:cNvGrpSpPr/>
          <p:nvPr/>
        </p:nvGrpSpPr>
        <p:grpSpPr>
          <a:xfrm>
            <a:off x="570778" y="4552453"/>
            <a:ext cx="1662160" cy="407773"/>
            <a:chOff x="570778" y="4552453"/>
            <a:chExt cx="1662160" cy="407773"/>
          </a:xfrm>
        </p:grpSpPr>
        <p:sp>
          <p:nvSpPr>
            <p:cNvPr id="135" name="Rectangle 134"/>
            <p:cNvSpPr/>
            <p:nvPr/>
          </p:nvSpPr>
          <p:spPr>
            <a:xfrm>
              <a:off x="570778" y="45524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36" name="Rectangle 135"/>
            <p:cNvSpPr/>
            <p:nvPr/>
          </p:nvSpPr>
          <p:spPr>
            <a:xfrm>
              <a:off x="1739533" y="45524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sp>
          <p:nvSpPr>
            <p:cNvPr id="137" name="Rectangle 136"/>
            <p:cNvSpPr/>
            <p:nvPr/>
          </p:nvSpPr>
          <p:spPr>
            <a:xfrm>
              <a:off x="1142809" y="45524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138" name="Group 137"/>
          <p:cNvGrpSpPr/>
          <p:nvPr/>
        </p:nvGrpSpPr>
        <p:grpSpPr>
          <a:xfrm>
            <a:off x="570778" y="5085853"/>
            <a:ext cx="1662160" cy="407773"/>
            <a:chOff x="570778" y="5085853"/>
            <a:chExt cx="1662160" cy="407773"/>
          </a:xfrm>
        </p:grpSpPr>
        <p:sp>
          <p:nvSpPr>
            <p:cNvPr id="139" name="Rectangle 138"/>
            <p:cNvSpPr/>
            <p:nvPr/>
          </p:nvSpPr>
          <p:spPr>
            <a:xfrm>
              <a:off x="570778" y="50858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40" name="Rectangle 139"/>
            <p:cNvSpPr/>
            <p:nvPr/>
          </p:nvSpPr>
          <p:spPr>
            <a:xfrm>
              <a:off x="1739533" y="50858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2</a:t>
              </a:r>
            </a:p>
          </p:txBody>
        </p:sp>
        <p:sp>
          <p:nvSpPr>
            <p:cNvPr id="141" name="Rectangle 140"/>
            <p:cNvSpPr/>
            <p:nvPr/>
          </p:nvSpPr>
          <p:spPr>
            <a:xfrm>
              <a:off x="1142809" y="50858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142" name="Group 141"/>
          <p:cNvGrpSpPr/>
          <p:nvPr/>
        </p:nvGrpSpPr>
        <p:grpSpPr>
          <a:xfrm>
            <a:off x="570778" y="5619253"/>
            <a:ext cx="1662160" cy="407773"/>
            <a:chOff x="570778" y="5619253"/>
            <a:chExt cx="1662160" cy="407773"/>
          </a:xfrm>
        </p:grpSpPr>
        <p:sp>
          <p:nvSpPr>
            <p:cNvPr id="143" name="Rectangle 142"/>
            <p:cNvSpPr/>
            <p:nvPr/>
          </p:nvSpPr>
          <p:spPr>
            <a:xfrm>
              <a:off x="570778" y="56192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44" name="Rectangle 143"/>
            <p:cNvSpPr/>
            <p:nvPr/>
          </p:nvSpPr>
          <p:spPr>
            <a:xfrm>
              <a:off x="1739533" y="56192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6</a:t>
              </a:r>
            </a:p>
          </p:txBody>
        </p:sp>
        <p:sp>
          <p:nvSpPr>
            <p:cNvPr id="145" name="Rectangle 144"/>
            <p:cNvSpPr/>
            <p:nvPr/>
          </p:nvSpPr>
          <p:spPr>
            <a:xfrm>
              <a:off x="1142809" y="56192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146" name="Group 145"/>
          <p:cNvGrpSpPr/>
          <p:nvPr/>
        </p:nvGrpSpPr>
        <p:grpSpPr>
          <a:xfrm>
            <a:off x="570778" y="6152653"/>
            <a:ext cx="1662160" cy="407773"/>
            <a:chOff x="570778" y="6152653"/>
            <a:chExt cx="1662160" cy="407773"/>
          </a:xfrm>
        </p:grpSpPr>
        <p:sp>
          <p:nvSpPr>
            <p:cNvPr id="147" name="Rectangle 146"/>
            <p:cNvSpPr/>
            <p:nvPr/>
          </p:nvSpPr>
          <p:spPr>
            <a:xfrm>
              <a:off x="570778" y="61526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D</a:t>
              </a:r>
            </a:p>
          </p:txBody>
        </p:sp>
        <p:sp>
          <p:nvSpPr>
            <p:cNvPr id="148" name="Rectangle 147"/>
            <p:cNvSpPr/>
            <p:nvPr/>
          </p:nvSpPr>
          <p:spPr>
            <a:xfrm>
              <a:off x="1739533" y="61526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49" name="Rectangle 148"/>
            <p:cNvSpPr/>
            <p:nvPr/>
          </p:nvSpPr>
          <p:spPr>
            <a:xfrm>
              <a:off x="1142809" y="61526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150" name="Group 149"/>
          <p:cNvGrpSpPr/>
          <p:nvPr/>
        </p:nvGrpSpPr>
        <p:grpSpPr>
          <a:xfrm>
            <a:off x="570778" y="1885453"/>
            <a:ext cx="1662160" cy="407773"/>
            <a:chOff x="570778" y="1885453"/>
            <a:chExt cx="1662160" cy="407773"/>
          </a:xfrm>
        </p:grpSpPr>
        <p:sp>
          <p:nvSpPr>
            <p:cNvPr id="151" name="Rectangle 150"/>
            <p:cNvSpPr/>
            <p:nvPr/>
          </p:nvSpPr>
          <p:spPr>
            <a:xfrm>
              <a:off x="570778" y="18854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52" name="Rectangle 151"/>
            <p:cNvSpPr/>
            <p:nvPr/>
          </p:nvSpPr>
          <p:spPr>
            <a:xfrm>
              <a:off x="1739533" y="18854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3</a:t>
              </a:r>
            </a:p>
          </p:txBody>
        </p:sp>
        <p:sp>
          <p:nvSpPr>
            <p:cNvPr id="153" name="Rectangle 152"/>
            <p:cNvSpPr/>
            <p:nvPr/>
          </p:nvSpPr>
          <p:spPr>
            <a:xfrm>
              <a:off x="1142809" y="18854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spTree>
    <p:extLst>
      <p:ext uri="{BB962C8B-B14F-4D97-AF65-F5344CB8AC3E}">
        <p14:creationId xmlns:p14="http://schemas.microsoft.com/office/powerpoint/2010/main" val="363273178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0382" y="97245"/>
            <a:ext cx="10801350" cy="1325563"/>
          </a:xfrm>
        </p:spPr>
        <p:txBody>
          <a:bodyPr/>
          <a:lstStyle/>
          <a:p>
            <a:r>
              <a:rPr lang="en-US" dirty="0"/>
              <a:t>Manipulating Granularity</a:t>
            </a:r>
            <a:r>
              <a:rPr lang="en-US"/>
              <a:t>: Pivot </a:t>
            </a:r>
            <a:endParaRPr lang="en-US" dirty="0"/>
          </a:p>
        </p:txBody>
      </p:sp>
      <p:sp>
        <p:nvSpPr>
          <p:cNvPr id="43" name="TextBox 42"/>
          <p:cNvSpPr txBox="1"/>
          <p:nvPr/>
        </p:nvSpPr>
        <p:spPr>
          <a:xfrm>
            <a:off x="519963" y="1218174"/>
            <a:ext cx="595035" cy="646331"/>
          </a:xfrm>
          <a:prstGeom prst="rect">
            <a:avLst/>
          </a:prstGeom>
        </p:spPr>
        <p:txBody>
          <a:bodyPr wrap="none" rtlCol="0">
            <a:spAutoFit/>
          </a:bodyPr>
          <a:lstStyle/>
          <a:p>
            <a:pPr algn="ctr"/>
            <a:r>
              <a:rPr lang="en-US" dirty="0"/>
              <a:t>Key</a:t>
            </a:r>
            <a:br>
              <a:rPr lang="en-US" dirty="0"/>
            </a:br>
            <a:r>
              <a:rPr lang="en-US" dirty="0"/>
              <a:t>R</a:t>
            </a:r>
          </a:p>
        </p:txBody>
      </p:sp>
      <p:sp>
        <p:nvSpPr>
          <p:cNvPr id="44" name="TextBox 43"/>
          <p:cNvSpPr txBox="1"/>
          <p:nvPr/>
        </p:nvSpPr>
        <p:spPr>
          <a:xfrm>
            <a:off x="1611773" y="1495173"/>
            <a:ext cx="748923" cy="369332"/>
          </a:xfrm>
          <a:prstGeom prst="rect">
            <a:avLst/>
          </a:prstGeom>
        </p:spPr>
        <p:txBody>
          <a:bodyPr wrap="none" rtlCol="0">
            <a:spAutoFit/>
          </a:bodyPr>
          <a:lstStyle/>
          <a:p>
            <a:pPr algn="ctr"/>
            <a:r>
              <a:rPr lang="en-US"/>
              <a:t>Data</a:t>
            </a:r>
          </a:p>
        </p:txBody>
      </p:sp>
      <p:grpSp>
        <p:nvGrpSpPr>
          <p:cNvPr id="11" name="Group 10"/>
          <p:cNvGrpSpPr/>
          <p:nvPr/>
        </p:nvGrpSpPr>
        <p:grpSpPr>
          <a:xfrm>
            <a:off x="570778" y="2418853"/>
            <a:ext cx="1662160" cy="407773"/>
            <a:chOff x="570778" y="2418853"/>
            <a:chExt cx="1662160" cy="407773"/>
          </a:xfrm>
        </p:grpSpPr>
        <p:sp>
          <p:nvSpPr>
            <p:cNvPr id="17" name="Rectangle 16"/>
            <p:cNvSpPr/>
            <p:nvPr/>
          </p:nvSpPr>
          <p:spPr>
            <a:xfrm>
              <a:off x="570778" y="24188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8" name="Rectangle 17"/>
            <p:cNvSpPr/>
            <p:nvPr/>
          </p:nvSpPr>
          <p:spPr>
            <a:xfrm>
              <a:off x="1739533" y="24188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sp>
          <p:nvSpPr>
            <p:cNvPr id="72" name="Rectangle 71"/>
            <p:cNvSpPr/>
            <p:nvPr/>
          </p:nvSpPr>
          <p:spPr>
            <a:xfrm>
              <a:off x="1142809" y="24188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10" name="Group 9"/>
          <p:cNvGrpSpPr/>
          <p:nvPr/>
        </p:nvGrpSpPr>
        <p:grpSpPr>
          <a:xfrm>
            <a:off x="570778" y="2952253"/>
            <a:ext cx="1662160" cy="407773"/>
            <a:chOff x="570778" y="2952253"/>
            <a:chExt cx="1662160" cy="407773"/>
          </a:xfrm>
        </p:grpSpPr>
        <p:sp>
          <p:nvSpPr>
            <p:cNvPr id="19" name="Rectangle 18"/>
            <p:cNvSpPr/>
            <p:nvPr/>
          </p:nvSpPr>
          <p:spPr>
            <a:xfrm>
              <a:off x="570778" y="29522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20" name="Rectangle 19"/>
            <p:cNvSpPr/>
            <p:nvPr/>
          </p:nvSpPr>
          <p:spPr>
            <a:xfrm>
              <a:off x="1739533" y="29522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sp>
          <p:nvSpPr>
            <p:cNvPr id="73" name="Rectangle 72"/>
            <p:cNvSpPr/>
            <p:nvPr/>
          </p:nvSpPr>
          <p:spPr>
            <a:xfrm>
              <a:off x="1142809" y="29522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9" name="Group 8"/>
          <p:cNvGrpSpPr/>
          <p:nvPr/>
        </p:nvGrpSpPr>
        <p:grpSpPr>
          <a:xfrm>
            <a:off x="570778" y="3485653"/>
            <a:ext cx="1662160" cy="407773"/>
            <a:chOff x="570778" y="3485653"/>
            <a:chExt cx="1662160" cy="407773"/>
          </a:xfrm>
        </p:grpSpPr>
        <p:sp>
          <p:nvSpPr>
            <p:cNvPr id="21" name="Rectangle 20"/>
            <p:cNvSpPr/>
            <p:nvPr/>
          </p:nvSpPr>
          <p:spPr>
            <a:xfrm>
              <a:off x="570778" y="34856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22" name="Rectangle 21"/>
            <p:cNvSpPr/>
            <p:nvPr/>
          </p:nvSpPr>
          <p:spPr>
            <a:xfrm>
              <a:off x="1739533" y="34856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sp>
          <p:nvSpPr>
            <p:cNvPr id="74" name="Rectangle 73"/>
            <p:cNvSpPr/>
            <p:nvPr/>
          </p:nvSpPr>
          <p:spPr>
            <a:xfrm>
              <a:off x="1142809" y="34856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8" name="Group 7"/>
          <p:cNvGrpSpPr/>
          <p:nvPr/>
        </p:nvGrpSpPr>
        <p:grpSpPr>
          <a:xfrm>
            <a:off x="570778" y="4019053"/>
            <a:ext cx="1662160" cy="407773"/>
            <a:chOff x="570778" y="4019053"/>
            <a:chExt cx="1662160" cy="407773"/>
          </a:xfrm>
        </p:grpSpPr>
        <p:sp>
          <p:nvSpPr>
            <p:cNvPr id="23" name="Rectangle 22"/>
            <p:cNvSpPr/>
            <p:nvPr/>
          </p:nvSpPr>
          <p:spPr>
            <a:xfrm>
              <a:off x="570778" y="40190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24" name="Rectangle 23"/>
            <p:cNvSpPr/>
            <p:nvPr/>
          </p:nvSpPr>
          <p:spPr>
            <a:xfrm>
              <a:off x="1739533" y="40190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75" name="Rectangle 74"/>
            <p:cNvSpPr/>
            <p:nvPr/>
          </p:nvSpPr>
          <p:spPr>
            <a:xfrm>
              <a:off x="1142809" y="40190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7" name="Group 6"/>
          <p:cNvGrpSpPr/>
          <p:nvPr/>
        </p:nvGrpSpPr>
        <p:grpSpPr>
          <a:xfrm>
            <a:off x="558431" y="4567316"/>
            <a:ext cx="1662160" cy="407773"/>
            <a:chOff x="570778" y="4552453"/>
            <a:chExt cx="1662160" cy="407773"/>
          </a:xfrm>
        </p:grpSpPr>
        <p:sp>
          <p:nvSpPr>
            <p:cNvPr id="25" name="Rectangle 24"/>
            <p:cNvSpPr/>
            <p:nvPr/>
          </p:nvSpPr>
          <p:spPr>
            <a:xfrm>
              <a:off x="570778" y="45524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26" name="Rectangle 25"/>
            <p:cNvSpPr/>
            <p:nvPr/>
          </p:nvSpPr>
          <p:spPr>
            <a:xfrm>
              <a:off x="1739533" y="45524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sp>
          <p:nvSpPr>
            <p:cNvPr id="76" name="Rectangle 75"/>
            <p:cNvSpPr/>
            <p:nvPr/>
          </p:nvSpPr>
          <p:spPr>
            <a:xfrm>
              <a:off x="1142809" y="45524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6" name="Group 5"/>
          <p:cNvGrpSpPr/>
          <p:nvPr/>
        </p:nvGrpSpPr>
        <p:grpSpPr>
          <a:xfrm>
            <a:off x="570778" y="5085853"/>
            <a:ext cx="1662160" cy="407773"/>
            <a:chOff x="570778" y="5085853"/>
            <a:chExt cx="1662160" cy="407773"/>
          </a:xfrm>
        </p:grpSpPr>
        <p:sp>
          <p:nvSpPr>
            <p:cNvPr id="34" name="Rectangle 33"/>
            <p:cNvSpPr/>
            <p:nvPr/>
          </p:nvSpPr>
          <p:spPr>
            <a:xfrm>
              <a:off x="570778" y="50858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35" name="Rectangle 34"/>
            <p:cNvSpPr/>
            <p:nvPr/>
          </p:nvSpPr>
          <p:spPr>
            <a:xfrm>
              <a:off x="1739533" y="50858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2</a:t>
              </a:r>
            </a:p>
          </p:txBody>
        </p:sp>
        <p:sp>
          <p:nvSpPr>
            <p:cNvPr id="77" name="Rectangle 76"/>
            <p:cNvSpPr/>
            <p:nvPr/>
          </p:nvSpPr>
          <p:spPr>
            <a:xfrm>
              <a:off x="1142809" y="50858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5" name="Group 4"/>
          <p:cNvGrpSpPr/>
          <p:nvPr/>
        </p:nvGrpSpPr>
        <p:grpSpPr>
          <a:xfrm>
            <a:off x="570778" y="5619253"/>
            <a:ext cx="1662160" cy="407773"/>
            <a:chOff x="570778" y="5619253"/>
            <a:chExt cx="1662160" cy="407773"/>
          </a:xfrm>
        </p:grpSpPr>
        <p:sp>
          <p:nvSpPr>
            <p:cNvPr id="37" name="Rectangle 36"/>
            <p:cNvSpPr/>
            <p:nvPr/>
          </p:nvSpPr>
          <p:spPr>
            <a:xfrm>
              <a:off x="570778" y="56192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38" name="Rectangle 37"/>
            <p:cNvSpPr/>
            <p:nvPr/>
          </p:nvSpPr>
          <p:spPr>
            <a:xfrm>
              <a:off x="1739533" y="56192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6</a:t>
              </a:r>
            </a:p>
          </p:txBody>
        </p:sp>
        <p:sp>
          <p:nvSpPr>
            <p:cNvPr id="78" name="Rectangle 77"/>
            <p:cNvSpPr/>
            <p:nvPr/>
          </p:nvSpPr>
          <p:spPr>
            <a:xfrm>
              <a:off x="1142809" y="56192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4" name="Group 3"/>
          <p:cNvGrpSpPr/>
          <p:nvPr/>
        </p:nvGrpSpPr>
        <p:grpSpPr>
          <a:xfrm>
            <a:off x="570778" y="6152653"/>
            <a:ext cx="1662160" cy="407773"/>
            <a:chOff x="570778" y="6152653"/>
            <a:chExt cx="1662160" cy="407773"/>
          </a:xfrm>
        </p:grpSpPr>
        <p:sp>
          <p:nvSpPr>
            <p:cNvPr id="40" name="Rectangle 39"/>
            <p:cNvSpPr/>
            <p:nvPr/>
          </p:nvSpPr>
          <p:spPr>
            <a:xfrm>
              <a:off x="570778" y="61526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D</a:t>
              </a:r>
            </a:p>
          </p:txBody>
        </p:sp>
        <p:sp>
          <p:nvSpPr>
            <p:cNvPr id="41" name="Rectangle 40"/>
            <p:cNvSpPr/>
            <p:nvPr/>
          </p:nvSpPr>
          <p:spPr>
            <a:xfrm>
              <a:off x="1739533" y="61526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79" name="Rectangle 78"/>
            <p:cNvSpPr/>
            <p:nvPr/>
          </p:nvSpPr>
          <p:spPr>
            <a:xfrm>
              <a:off x="1142809" y="61526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sp>
        <p:nvSpPr>
          <p:cNvPr id="80" name="TextBox 79"/>
          <p:cNvSpPr txBox="1"/>
          <p:nvPr/>
        </p:nvSpPr>
        <p:spPr>
          <a:xfrm>
            <a:off x="1091994" y="1218174"/>
            <a:ext cx="595035" cy="646331"/>
          </a:xfrm>
          <a:prstGeom prst="rect">
            <a:avLst/>
          </a:prstGeom>
        </p:spPr>
        <p:txBody>
          <a:bodyPr wrap="none" rtlCol="0">
            <a:spAutoFit/>
          </a:bodyPr>
          <a:lstStyle/>
          <a:p>
            <a:pPr algn="ctr"/>
            <a:r>
              <a:rPr lang="en-US" dirty="0"/>
              <a:t>Key</a:t>
            </a:r>
          </a:p>
          <a:p>
            <a:pPr algn="ctr"/>
            <a:r>
              <a:rPr lang="en-US" dirty="0"/>
              <a:t>C</a:t>
            </a:r>
          </a:p>
        </p:txBody>
      </p:sp>
      <p:grpSp>
        <p:nvGrpSpPr>
          <p:cNvPr id="12" name="Group 11"/>
          <p:cNvGrpSpPr/>
          <p:nvPr/>
        </p:nvGrpSpPr>
        <p:grpSpPr>
          <a:xfrm>
            <a:off x="570778" y="1885453"/>
            <a:ext cx="1662160" cy="407773"/>
            <a:chOff x="570778" y="1885453"/>
            <a:chExt cx="1662160" cy="407773"/>
          </a:xfrm>
        </p:grpSpPr>
        <p:sp>
          <p:nvSpPr>
            <p:cNvPr id="46" name="Rectangle 45"/>
            <p:cNvSpPr/>
            <p:nvPr/>
          </p:nvSpPr>
          <p:spPr>
            <a:xfrm>
              <a:off x="570778" y="18854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47" name="Rectangle 46"/>
            <p:cNvSpPr/>
            <p:nvPr/>
          </p:nvSpPr>
          <p:spPr>
            <a:xfrm>
              <a:off x="1739533" y="18854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3</a:t>
              </a:r>
            </a:p>
          </p:txBody>
        </p:sp>
        <p:sp>
          <p:nvSpPr>
            <p:cNvPr id="81" name="Rectangle 80"/>
            <p:cNvSpPr/>
            <p:nvPr/>
          </p:nvSpPr>
          <p:spPr>
            <a:xfrm>
              <a:off x="1142809" y="18854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29" name="Group 28"/>
          <p:cNvGrpSpPr/>
          <p:nvPr/>
        </p:nvGrpSpPr>
        <p:grpSpPr>
          <a:xfrm>
            <a:off x="3804673" y="4879292"/>
            <a:ext cx="1662160" cy="407773"/>
            <a:chOff x="3804673" y="4879292"/>
            <a:chExt cx="1662160" cy="407773"/>
          </a:xfrm>
        </p:grpSpPr>
        <p:sp>
          <p:nvSpPr>
            <p:cNvPr id="123" name="Rectangle 122"/>
            <p:cNvSpPr/>
            <p:nvPr/>
          </p:nvSpPr>
          <p:spPr>
            <a:xfrm>
              <a:off x="3804673" y="4879292"/>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24" name="Rectangle 123"/>
            <p:cNvSpPr/>
            <p:nvPr/>
          </p:nvSpPr>
          <p:spPr>
            <a:xfrm>
              <a:off x="4973428" y="4879292"/>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sp>
          <p:nvSpPr>
            <p:cNvPr id="125" name="Rectangle 124"/>
            <p:cNvSpPr/>
            <p:nvPr/>
          </p:nvSpPr>
          <p:spPr>
            <a:xfrm>
              <a:off x="4376704" y="4879292"/>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27" name="Group 26"/>
          <p:cNvGrpSpPr/>
          <p:nvPr/>
        </p:nvGrpSpPr>
        <p:grpSpPr>
          <a:xfrm>
            <a:off x="3804673" y="2445350"/>
            <a:ext cx="1662160" cy="407773"/>
            <a:chOff x="3804673" y="2445350"/>
            <a:chExt cx="1662160" cy="407773"/>
          </a:xfrm>
        </p:grpSpPr>
        <p:sp>
          <p:nvSpPr>
            <p:cNvPr id="127" name="Rectangle 126"/>
            <p:cNvSpPr/>
            <p:nvPr/>
          </p:nvSpPr>
          <p:spPr>
            <a:xfrm>
              <a:off x="3804673" y="2445350"/>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28" name="Rectangle 127"/>
            <p:cNvSpPr/>
            <p:nvPr/>
          </p:nvSpPr>
          <p:spPr>
            <a:xfrm>
              <a:off x="4973428" y="2445350"/>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sp>
          <p:nvSpPr>
            <p:cNvPr id="129" name="Rectangle 128"/>
            <p:cNvSpPr/>
            <p:nvPr/>
          </p:nvSpPr>
          <p:spPr>
            <a:xfrm>
              <a:off x="4376704" y="2445350"/>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28" name="Group 27"/>
          <p:cNvGrpSpPr/>
          <p:nvPr/>
        </p:nvGrpSpPr>
        <p:grpSpPr>
          <a:xfrm>
            <a:off x="3804673" y="3097999"/>
            <a:ext cx="1662160" cy="407773"/>
            <a:chOff x="3804673" y="3097999"/>
            <a:chExt cx="1662160" cy="407773"/>
          </a:xfrm>
        </p:grpSpPr>
        <p:sp>
          <p:nvSpPr>
            <p:cNvPr id="131" name="Rectangle 130"/>
            <p:cNvSpPr/>
            <p:nvPr/>
          </p:nvSpPr>
          <p:spPr>
            <a:xfrm>
              <a:off x="3804673" y="3097999"/>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32" name="Rectangle 131"/>
            <p:cNvSpPr/>
            <p:nvPr/>
          </p:nvSpPr>
          <p:spPr>
            <a:xfrm>
              <a:off x="4973428" y="3097999"/>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33" name="Rectangle 132"/>
            <p:cNvSpPr/>
            <p:nvPr/>
          </p:nvSpPr>
          <p:spPr>
            <a:xfrm>
              <a:off x="4376704" y="3097999"/>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30" name="Group 29"/>
          <p:cNvGrpSpPr/>
          <p:nvPr/>
        </p:nvGrpSpPr>
        <p:grpSpPr>
          <a:xfrm>
            <a:off x="3804673" y="5531941"/>
            <a:ext cx="1662160" cy="407773"/>
            <a:chOff x="3804673" y="5531941"/>
            <a:chExt cx="1662160" cy="407773"/>
          </a:xfrm>
        </p:grpSpPr>
        <p:sp>
          <p:nvSpPr>
            <p:cNvPr id="135" name="Rectangle 134"/>
            <p:cNvSpPr/>
            <p:nvPr/>
          </p:nvSpPr>
          <p:spPr>
            <a:xfrm>
              <a:off x="3804673" y="553194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36" name="Rectangle 135"/>
            <p:cNvSpPr/>
            <p:nvPr/>
          </p:nvSpPr>
          <p:spPr>
            <a:xfrm>
              <a:off x="4973428" y="5531941"/>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sp>
          <p:nvSpPr>
            <p:cNvPr id="137" name="Rectangle 136"/>
            <p:cNvSpPr/>
            <p:nvPr/>
          </p:nvSpPr>
          <p:spPr>
            <a:xfrm>
              <a:off x="4376704" y="5531941"/>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118" name="Group 117"/>
          <p:cNvGrpSpPr/>
          <p:nvPr/>
        </p:nvGrpSpPr>
        <p:grpSpPr>
          <a:xfrm>
            <a:off x="3804673" y="3750648"/>
            <a:ext cx="1662160" cy="407773"/>
            <a:chOff x="570778" y="2418853"/>
            <a:chExt cx="1662160" cy="407773"/>
          </a:xfrm>
        </p:grpSpPr>
        <p:sp>
          <p:nvSpPr>
            <p:cNvPr id="119" name="Rectangle 118"/>
            <p:cNvSpPr/>
            <p:nvPr/>
          </p:nvSpPr>
          <p:spPr>
            <a:xfrm>
              <a:off x="570778" y="24188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20" name="Rectangle 119"/>
            <p:cNvSpPr/>
            <p:nvPr/>
          </p:nvSpPr>
          <p:spPr>
            <a:xfrm>
              <a:off x="1739533" y="24188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sp>
          <p:nvSpPr>
            <p:cNvPr id="121" name="Rectangle 120"/>
            <p:cNvSpPr/>
            <p:nvPr/>
          </p:nvSpPr>
          <p:spPr>
            <a:xfrm>
              <a:off x="1142809" y="24188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142" name="Group 141"/>
          <p:cNvGrpSpPr/>
          <p:nvPr/>
        </p:nvGrpSpPr>
        <p:grpSpPr>
          <a:xfrm>
            <a:off x="3804673" y="4226643"/>
            <a:ext cx="1662160" cy="407773"/>
            <a:chOff x="570778" y="5619253"/>
            <a:chExt cx="1662160" cy="407773"/>
          </a:xfrm>
        </p:grpSpPr>
        <p:sp>
          <p:nvSpPr>
            <p:cNvPr id="143" name="Rectangle 142"/>
            <p:cNvSpPr/>
            <p:nvPr/>
          </p:nvSpPr>
          <p:spPr>
            <a:xfrm>
              <a:off x="570778" y="56192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44" name="Rectangle 143"/>
            <p:cNvSpPr/>
            <p:nvPr/>
          </p:nvSpPr>
          <p:spPr>
            <a:xfrm>
              <a:off x="1739533" y="56192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6</a:t>
              </a:r>
            </a:p>
          </p:txBody>
        </p:sp>
        <p:sp>
          <p:nvSpPr>
            <p:cNvPr id="145" name="Rectangle 144"/>
            <p:cNvSpPr/>
            <p:nvPr/>
          </p:nvSpPr>
          <p:spPr>
            <a:xfrm>
              <a:off x="1142809" y="56192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31" name="Group 30"/>
          <p:cNvGrpSpPr/>
          <p:nvPr/>
        </p:nvGrpSpPr>
        <p:grpSpPr>
          <a:xfrm>
            <a:off x="3804673" y="6184592"/>
            <a:ext cx="1662160" cy="407773"/>
            <a:chOff x="3804673" y="6184592"/>
            <a:chExt cx="1662160" cy="407773"/>
          </a:xfrm>
        </p:grpSpPr>
        <p:sp>
          <p:nvSpPr>
            <p:cNvPr id="147" name="Rectangle 146"/>
            <p:cNvSpPr/>
            <p:nvPr/>
          </p:nvSpPr>
          <p:spPr>
            <a:xfrm>
              <a:off x="3804673" y="6184592"/>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D</a:t>
              </a:r>
            </a:p>
          </p:txBody>
        </p:sp>
        <p:sp>
          <p:nvSpPr>
            <p:cNvPr id="148" name="Rectangle 147"/>
            <p:cNvSpPr/>
            <p:nvPr/>
          </p:nvSpPr>
          <p:spPr>
            <a:xfrm>
              <a:off x="4973428" y="6184592"/>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49" name="Rectangle 148"/>
            <p:cNvSpPr/>
            <p:nvPr/>
          </p:nvSpPr>
          <p:spPr>
            <a:xfrm>
              <a:off x="4376704" y="6184592"/>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138" name="Group 137"/>
          <p:cNvGrpSpPr/>
          <p:nvPr/>
        </p:nvGrpSpPr>
        <p:grpSpPr>
          <a:xfrm>
            <a:off x="3804673" y="1792701"/>
            <a:ext cx="1662160" cy="407773"/>
            <a:chOff x="570778" y="5085853"/>
            <a:chExt cx="1662160" cy="407773"/>
          </a:xfrm>
        </p:grpSpPr>
        <p:sp>
          <p:nvSpPr>
            <p:cNvPr id="139" name="Rectangle 138"/>
            <p:cNvSpPr/>
            <p:nvPr/>
          </p:nvSpPr>
          <p:spPr>
            <a:xfrm>
              <a:off x="570778" y="50858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40" name="Rectangle 139"/>
            <p:cNvSpPr/>
            <p:nvPr/>
          </p:nvSpPr>
          <p:spPr>
            <a:xfrm>
              <a:off x="1739533" y="50858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2</a:t>
              </a:r>
            </a:p>
          </p:txBody>
        </p:sp>
        <p:sp>
          <p:nvSpPr>
            <p:cNvPr id="141" name="Rectangle 140"/>
            <p:cNvSpPr/>
            <p:nvPr/>
          </p:nvSpPr>
          <p:spPr>
            <a:xfrm>
              <a:off x="1142809" y="50858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150" name="Group 149"/>
          <p:cNvGrpSpPr/>
          <p:nvPr/>
        </p:nvGrpSpPr>
        <p:grpSpPr>
          <a:xfrm>
            <a:off x="3804673" y="1323225"/>
            <a:ext cx="1662160" cy="407773"/>
            <a:chOff x="570778" y="1885453"/>
            <a:chExt cx="1662160" cy="407773"/>
          </a:xfrm>
        </p:grpSpPr>
        <p:sp>
          <p:nvSpPr>
            <p:cNvPr id="151" name="Rectangle 150"/>
            <p:cNvSpPr/>
            <p:nvPr/>
          </p:nvSpPr>
          <p:spPr>
            <a:xfrm>
              <a:off x="570778" y="18854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52" name="Rectangle 151"/>
            <p:cNvSpPr/>
            <p:nvPr/>
          </p:nvSpPr>
          <p:spPr>
            <a:xfrm>
              <a:off x="1739533" y="18854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3</a:t>
              </a:r>
            </a:p>
          </p:txBody>
        </p:sp>
        <p:sp>
          <p:nvSpPr>
            <p:cNvPr id="153" name="Rectangle 152"/>
            <p:cNvSpPr/>
            <p:nvPr/>
          </p:nvSpPr>
          <p:spPr>
            <a:xfrm>
              <a:off x="1142809" y="18854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82" name="Group 81"/>
          <p:cNvGrpSpPr/>
          <p:nvPr/>
        </p:nvGrpSpPr>
        <p:grpSpPr>
          <a:xfrm>
            <a:off x="2432969" y="3643177"/>
            <a:ext cx="1109599" cy="646331"/>
            <a:chOff x="2432969" y="3643177"/>
            <a:chExt cx="1109599" cy="646331"/>
          </a:xfrm>
        </p:grpSpPr>
        <p:cxnSp>
          <p:nvCxnSpPr>
            <p:cNvPr id="83" name="Straight Arrow Connector 82"/>
            <p:cNvCxnSpPr/>
            <p:nvPr/>
          </p:nvCxnSpPr>
          <p:spPr>
            <a:xfrm>
              <a:off x="2432969" y="3966343"/>
              <a:ext cx="1109599"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84" name="TextBox 83"/>
            <p:cNvSpPr txBox="1"/>
            <p:nvPr/>
          </p:nvSpPr>
          <p:spPr>
            <a:xfrm>
              <a:off x="2432969" y="3643177"/>
              <a:ext cx="1109599" cy="646331"/>
            </a:xfrm>
            <a:prstGeom prst="rect">
              <a:avLst/>
            </a:prstGeom>
          </p:spPr>
          <p:txBody>
            <a:bodyPr wrap="none" rtlCol="0">
              <a:spAutoFit/>
            </a:bodyPr>
            <a:lstStyle/>
            <a:p>
              <a:pPr algn="ctr"/>
              <a:r>
                <a:rPr lang="en-US" dirty="0"/>
                <a:t>Split into</a:t>
              </a:r>
            </a:p>
            <a:p>
              <a:pPr algn="ctr"/>
              <a:r>
                <a:rPr lang="en-US" dirty="0"/>
                <a:t>Groups</a:t>
              </a:r>
            </a:p>
          </p:txBody>
        </p:sp>
      </p:grpSp>
      <p:cxnSp>
        <p:nvCxnSpPr>
          <p:cNvPr id="85" name="Straight Arrow Connector 84"/>
          <p:cNvCxnSpPr>
            <a:stCxn id="47" idx="3"/>
            <a:endCxn id="151" idx="1"/>
          </p:cNvCxnSpPr>
          <p:nvPr/>
        </p:nvCxnSpPr>
        <p:spPr>
          <a:xfrm flipV="1">
            <a:off x="2232938" y="1527112"/>
            <a:ext cx="1571735" cy="562228"/>
          </a:xfrm>
          <a:prstGeom prst="straightConnector1">
            <a:avLst/>
          </a:prstGeom>
          <a:ln>
            <a:prstDash val="sysDash"/>
            <a:tailEnd type="triangle"/>
          </a:ln>
        </p:spPr>
        <p:style>
          <a:lnRef idx="1">
            <a:schemeClr val="dk1"/>
          </a:lnRef>
          <a:fillRef idx="0">
            <a:schemeClr val="dk1"/>
          </a:fillRef>
          <a:effectRef idx="0">
            <a:schemeClr val="dk1"/>
          </a:effectRef>
          <a:fontRef idx="minor">
            <a:schemeClr val="tx1"/>
          </a:fontRef>
        </p:style>
      </p:cxnSp>
      <p:cxnSp>
        <p:nvCxnSpPr>
          <p:cNvPr id="86" name="Straight Arrow Connector 85"/>
          <p:cNvCxnSpPr>
            <a:stCxn id="35" idx="3"/>
            <a:endCxn id="139" idx="1"/>
          </p:cNvCxnSpPr>
          <p:nvPr/>
        </p:nvCxnSpPr>
        <p:spPr>
          <a:xfrm flipV="1">
            <a:off x="2232938" y="1996588"/>
            <a:ext cx="1571735" cy="3293152"/>
          </a:xfrm>
          <a:prstGeom prst="straightConnector1">
            <a:avLst/>
          </a:prstGeom>
          <a:ln>
            <a:prstDash val="sysDash"/>
            <a:tailEnd type="triangle"/>
          </a:ln>
        </p:spPr>
        <p:style>
          <a:lnRef idx="1">
            <a:schemeClr val="dk1"/>
          </a:lnRef>
          <a:fillRef idx="0">
            <a:schemeClr val="dk1"/>
          </a:fillRef>
          <a:effectRef idx="0">
            <a:schemeClr val="dk1"/>
          </a:effectRef>
          <a:fontRef idx="minor">
            <a:schemeClr val="tx1"/>
          </a:fontRef>
        </p:style>
      </p:cxnSp>
      <p:grpSp>
        <p:nvGrpSpPr>
          <p:cNvPr id="102" name="Group 101"/>
          <p:cNvGrpSpPr/>
          <p:nvPr/>
        </p:nvGrpSpPr>
        <p:grpSpPr>
          <a:xfrm>
            <a:off x="5570152" y="1443009"/>
            <a:ext cx="1428596" cy="646331"/>
            <a:chOff x="5824545" y="2372803"/>
            <a:chExt cx="1428596" cy="646331"/>
          </a:xfrm>
        </p:grpSpPr>
        <p:sp>
          <p:nvSpPr>
            <p:cNvPr id="103" name="TextBox 102"/>
            <p:cNvSpPr txBox="1"/>
            <p:nvPr/>
          </p:nvSpPr>
          <p:spPr>
            <a:xfrm>
              <a:off x="5824545" y="2372803"/>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04" name="Straight Arrow Connector 103"/>
            <p:cNvCxnSpPr/>
            <p:nvPr/>
          </p:nvCxnSpPr>
          <p:spPr>
            <a:xfrm>
              <a:off x="5824545" y="2695969"/>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106" name="Rectangle 105"/>
          <p:cNvSpPr/>
          <p:nvPr/>
        </p:nvSpPr>
        <p:spPr>
          <a:xfrm>
            <a:off x="7197463" y="1555320"/>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07" name="Rectangle 106"/>
          <p:cNvSpPr/>
          <p:nvPr/>
        </p:nvSpPr>
        <p:spPr>
          <a:xfrm>
            <a:off x="8366218" y="1555320"/>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08" name="Rectangle 107"/>
          <p:cNvSpPr/>
          <p:nvPr/>
        </p:nvSpPr>
        <p:spPr>
          <a:xfrm>
            <a:off x="7769494" y="1555320"/>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nvGrpSpPr>
          <p:cNvPr id="109" name="Group 108"/>
          <p:cNvGrpSpPr/>
          <p:nvPr/>
        </p:nvGrpSpPr>
        <p:grpSpPr>
          <a:xfrm>
            <a:off x="5570152" y="2305922"/>
            <a:ext cx="1428596" cy="646331"/>
            <a:chOff x="5824545" y="2372803"/>
            <a:chExt cx="1428596" cy="646331"/>
          </a:xfrm>
        </p:grpSpPr>
        <p:sp>
          <p:nvSpPr>
            <p:cNvPr id="110" name="TextBox 109"/>
            <p:cNvSpPr txBox="1"/>
            <p:nvPr/>
          </p:nvSpPr>
          <p:spPr>
            <a:xfrm>
              <a:off x="5824545" y="2372803"/>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11" name="Straight Arrow Connector 110"/>
            <p:cNvCxnSpPr/>
            <p:nvPr/>
          </p:nvCxnSpPr>
          <p:spPr>
            <a:xfrm>
              <a:off x="5824545" y="2695969"/>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113" name="Rectangle 112"/>
          <p:cNvSpPr/>
          <p:nvPr/>
        </p:nvSpPr>
        <p:spPr>
          <a:xfrm>
            <a:off x="7197463" y="241823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14" name="Rectangle 113"/>
          <p:cNvSpPr/>
          <p:nvPr/>
        </p:nvSpPr>
        <p:spPr>
          <a:xfrm>
            <a:off x="8366218" y="2418233"/>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sp>
        <p:nvSpPr>
          <p:cNvPr id="115" name="Rectangle 114"/>
          <p:cNvSpPr/>
          <p:nvPr/>
        </p:nvSpPr>
        <p:spPr>
          <a:xfrm>
            <a:off x="7769494" y="241823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nvGrpSpPr>
          <p:cNvPr id="116" name="Group 115"/>
          <p:cNvGrpSpPr/>
          <p:nvPr/>
        </p:nvGrpSpPr>
        <p:grpSpPr>
          <a:xfrm>
            <a:off x="5570152" y="2996846"/>
            <a:ext cx="1428596" cy="646331"/>
            <a:chOff x="5824545" y="2372803"/>
            <a:chExt cx="1428596" cy="646331"/>
          </a:xfrm>
        </p:grpSpPr>
        <p:sp>
          <p:nvSpPr>
            <p:cNvPr id="117" name="TextBox 116"/>
            <p:cNvSpPr txBox="1"/>
            <p:nvPr/>
          </p:nvSpPr>
          <p:spPr>
            <a:xfrm>
              <a:off x="5824545" y="2372803"/>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54" name="Straight Arrow Connector 153"/>
            <p:cNvCxnSpPr/>
            <p:nvPr/>
          </p:nvCxnSpPr>
          <p:spPr>
            <a:xfrm>
              <a:off x="5824545" y="2695969"/>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156" name="Rectangle 155"/>
          <p:cNvSpPr/>
          <p:nvPr/>
        </p:nvSpPr>
        <p:spPr>
          <a:xfrm>
            <a:off x="7197463" y="3109157"/>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57" name="Rectangle 156"/>
          <p:cNvSpPr/>
          <p:nvPr/>
        </p:nvSpPr>
        <p:spPr>
          <a:xfrm>
            <a:off x="8366218" y="3109157"/>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58" name="Rectangle 157"/>
          <p:cNvSpPr/>
          <p:nvPr/>
        </p:nvSpPr>
        <p:spPr>
          <a:xfrm>
            <a:off x="7769494" y="3109157"/>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nvGrpSpPr>
          <p:cNvPr id="159" name="Group 158"/>
          <p:cNvGrpSpPr/>
          <p:nvPr/>
        </p:nvGrpSpPr>
        <p:grpSpPr>
          <a:xfrm>
            <a:off x="5570152" y="3840096"/>
            <a:ext cx="1428596" cy="646331"/>
            <a:chOff x="5824545" y="2372803"/>
            <a:chExt cx="1428596" cy="646331"/>
          </a:xfrm>
        </p:grpSpPr>
        <p:sp>
          <p:nvSpPr>
            <p:cNvPr id="160" name="TextBox 159"/>
            <p:cNvSpPr txBox="1"/>
            <p:nvPr/>
          </p:nvSpPr>
          <p:spPr>
            <a:xfrm>
              <a:off x="5824545" y="2372803"/>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61" name="Straight Arrow Connector 160"/>
            <p:cNvCxnSpPr/>
            <p:nvPr/>
          </p:nvCxnSpPr>
          <p:spPr>
            <a:xfrm>
              <a:off x="5824545" y="2695969"/>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163" name="Rectangle 162"/>
          <p:cNvSpPr/>
          <p:nvPr/>
        </p:nvSpPr>
        <p:spPr>
          <a:xfrm>
            <a:off x="7197463" y="3952407"/>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64" name="Rectangle 163"/>
          <p:cNvSpPr/>
          <p:nvPr/>
        </p:nvSpPr>
        <p:spPr>
          <a:xfrm>
            <a:off x="8366218" y="3952407"/>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7</a:t>
            </a:r>
          </a:p>
        </p:txBody>
      </p:sp>
      <p:sp>
        <p:nvSpPr>
          <p:cNvPr id="165" name="Rectangle 164"/>
          <p:cNvSpPr/>
          <p:nvPr/>
        </p:nvSpPr>
        <p:spPr>
          <a:xfrm>
            <a:off x="7769494" y="3952407"/>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nvGrpSpPr>
          <p:cNvPr id="166" name="Group 165"/>
          <p:cNvGrpSpPr/>
          <p:nvPr/>
        </p:nvGrpSpPr>
        <p:grpSpPr>
          <a:xfrm>
            <a:off x="5570152" y="4785083"/>
            <a:ext cx="1428596" cy="646331"/>
            <a:chOff x="5824545" y="2372803"/>
            <a:chExt cx="1428596" cy="646331"/>
          </a:xfrm>
        </p:grpSpPr>
        <p:sp>
          <p:nvSpPr>
            <p:cNvPr id="167" name="TextBox 166"/>
            <p:cNvSpPr txBox="1"/>
            <p:nvPr/>
          </p:nvSpPr>
          <p:spPr>
            <a:xfrm>
              <a:off x="5824545" y="2372803"/>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68" name="Straight Arrow Connector 167"/>
            <p:cNvCxnSpPr/>
            <p:nvPr/>
          </p:nvCxnSpPr>
          <p:spPr>
            <a:xfrm>
              <a:off x="5824545" y="2695969"/>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170" name="Rectangle 169"/>
          <p:cNvSpPr/>
          <p:nvPr/>
        </p:nvSpPr>
        <p:spPr>
          <a:xfrm>
            <a:off x="7197463" y="4897394"/>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71" name="Rectangle 170"/>
          <p:cNvSpPr/>
          <p:nvPr/>
        </p:nvSpPr>
        <p:spPr>
          <a:xfrm>
            <a:off x="8366218" y="4897394"/>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sp>
        <p:nvSpPr>
          <p:cNvPr id="172" name="Rectangle 171"/>
          <p:cNvSpPr/>
          <p:nvPr/>
        </p:nvSpPr>
        <p:spPr>
          <a:xfrm>
            <a:off x="7769494" y="4897394"/>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nvGrpSpPr>
          <p:cNvPr id="173" name="Group 172"/>
          <p:cNvGrpSpPr/>
          <p:nvPr/>
        </p:nvGrpSpPr>
        <p:grpSpPr>
          <a:xfrm>
            <a:off x="5570152" y="5415995"/>
            <a:ext cx="1428596" cy="646331"/>
            <a:chOff x="5824545" y="2372803"/>
            <a:chExt cx="1428596" cy="646331"/>
          </a:xfrm>
        </p:grpSpPr>
        <p:sp>
          <p:nvSpPr>
            <p:cNvPr id="174" name="TextBox 173"/>
            <p:cNvSpPr txBox="1"/>
            <p:nvPr/>
          </p:nvSpPr>
          <p:spPr>
            <a:xfrm>
              <a:off x="5824545" y="2372803"/>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75" name="Straight Arrow Connector 174"/>
            <p:cNvCxnSpPr/>
            <p:nvPr/>
          </p:nvCxnSpPr>
          <p:spPr>
            <a:xfrm>
              <a:off x="5824545" y="2695969"/>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177" name="Rectangle 176"/>
          <p:cNvSpPr/>
          <p:nvPr/>
        </p:nvSpPr>
        <p:spPr>
          <a:xfrm>
            <a:off x="7197463" y="5528306"/>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78" name="Rectangle 177"/>
          <p:cNvSpPr/>
          <p:nvPr/>
        </p:nvSpPr>
        <p:spPr>
          <a:xfrm>
            <a:off x="8366218" y="5528306"/>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sp>
        <p:nvSpPr>
          <p:cNvPr id="179" name="Rectangle 178"/>
          <p:cNvSpPr/>
          <p:nvPr/>
        </p:nvSpPr>
        <p:spPr>
          <a:xfrm>
            <a:off x="7769494" y="5528306"/>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nvGrpSpPr>
          <p:cNvPr id="180" name="Group 179"/>
          <p:cNvGrpSpPr/>
          <p:nvPr/>
        </p:nvGrpSpPr>
        <p:grpSpPr>
          <a:xfrm>
            <a:off x="5570152" y="6119325"/>
            <a:ext cx="1428596" cy="646331"/>
            <a:chOff x="5824545" y="2372803"/>
            <a:chExt cx="1428596" cy="646331"/>
          </a:xfrm>
        </p:grpSpPr>
        <p:sp>
          <p:nvSpPr>
            <p:cNvPr id="181" name="TextBox 180"/>
            <p:cNvSpPr txBox="1"/>
            <p:nvPr/>
          </p:nvSpPr>
          <p:spPr>
            <a:xfrm>
              <a:off x="5824545" y="2372803"/>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82" name="Straight Arrow Connector 181"/>
            <p:cNvCxnSpPr/>
            <p:nvPr/>
          </p:nvCxnSpPr>
          <p:spPr>
            <a:xfrm>
              <a:off x="5824545" y="2695969"/>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184" name="Rectangle 183"/>
          <p:cNvSpPr/>
          <p:nvPr/>
        </p:nvSpPr>
        <p:spPr>
          <a:xfrm>
            <a:off x="7197463" y="6231636"/>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D</a:t>
            </a:r>
          </a:p>
        </p:txBody>
      </p:sp>
      <p:sp>
        <p:nvSpPr>
          <p:cNvPr id="185" name="Rectangle 184"/>
          <p:cNvSpPr/>
          <p:nvPr/>
        </p:nvSpPr>
        <p:spPr>
          <a:xfrm>
            <a:off x="8366218" y="6231636"/>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86" name="Rectangle 185"/>
          <p:cNvSpPr/>
          <p:nvPr/>
        </p:nvSpPr>
        <p:spPr>
          <a:xfrm>
            <a:off x="7769494" y="6231636"/>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spTree>
    <p:extLst>
      <p:ext uri="{BB962C8B-B14F-4D97-AF65-F5344CB8AC3E}">
        <p14:creationId xmlns:p14="http://schemas.microsoft.com/office/powerpoint/2010/main" val="41019090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
                                        </p:tgtEl>
                                        <p:attrNameLst>
                                          <p:attrName>style.visibility</p:attrName>
                                        </p:attrNameLst>
                                      </p:cBhvr>
                                      <p:to>
                                        <p:strVal val="visible"/>
                                      </p:to>
                                    </p:set>
                                    <p:animEffect transition="in" filter="fade">
                                      <p:cBhvr>
                                        <p:cTn id="7" dur="500"/>
                                        <p:tgtEl>
                                          <p:spTgt spid="10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6"/>
                                        </p:tgtEl>
                                        <p:attrNameLst>
                                          <p:attrName>style.visibility</p:attrName>
                                        </p:attrNameLst>
                                      </p:cBhvr>
                                      <p:to>
                                        <p:strVal val="visible"/>
                                      </p:to>
                                    </p:set>
                                    <p:animEffect transition="in" filter="fade">
                                      <p:cBhvr>
                                        <p:cTn id="10" dur="500"/>
                                        <p:tgtEl>
                                          <p:spTgt spid="10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7"/>
                                        </p:tgtEl>
                                        <p:attrNameLst>
                                          <p:attrName>style.visibility</p:attrName>
                                        </p:attrNameLst>
                                      </p:cBhvr>
                                      <p:to>
                                        <p:strVal val="visible"/>
                                      </p:to>
                                    </p:set>
                                    <p:animEffect transition="in" filter="fade">
                                      <p:cBhvr>
                                        <p:cTn id="13" dur="500"/>
                                        <p:tgtEl>
                                          <p:spTgt spid="10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8"/>
                                        </p:tgtEl>
                                        <p:attrNameLst>
                                          <p:attrName>style.visibility</p:attrName>
                                        </p:attrNameLst>
                                      </p:cBhvr>
                                      <p:to>
                                        <p:strVal val="visible"/>
                                      </p:to>
                                    </p:set>
                                    <p:animEffect transition="in" filter="fade">
                                      <p:cBhvr>
                                        <p:cTn id="16" dur="500"/>
                                        <p:tgtEl>
                                          <p:spTgt spid="108"/>
                                        </p:tgtEl>
                                      </p:cBhvr>
                                    </p:animEffect>
                                  </p:childTnLst>
                                </p:cTn>
                              </p:par>
                              <p:par>
                                <p:cTn id="17" presetID="10" presetClass="entr" presetSubtype="0" fill="hold" nodeType="withEffect">
                                  <p:stCondLst>
                                    <p:cond delay="0"/>
                                  </p:stCondLst>
                                  <p:childTnLst>
                                    <p:set>
                                      <p:cBhvr>
                                        <p:cTn id="18" dur="1" fill="hold">
                                          <p:stCondLst>
                                            <p:cond delay="0"/>
                                          </p:stCondLst>
                                        </p:cTn>
                                        <p:tgtEl>
                                          <p:spTgt spid="109"/>
                                        </p:tgtEl>
                                        <p:attrNameLst>
                                          <p:attrName>style.visibility</p:attrName>
                                        </p:attrNameLst>
                                      </p:cBhvr>
                                      <p:to>
                                        <p:strVal val="visible"/>
                                      </p:to>
                                    </p:set>
                                    <p:animEffect transition="in" filter="fade">
                                      <p:cBhvr>
                                        <p:cTn id="19" dur="500"/>
                                        <p:tgtEl>
                                          <p:spTgt spid="10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13"/>
                                        </p:tgtEl>
                                        <p:attrNameLst>
                                          <p:attrName>style.visibility</p:attrName>
                                        </p:attrNameLst>
                                      </p:cBhvr>
                                      <p:to>
                                        <p:strVal val="visible"/>
                                      </p:to>
                                    </p:set>
                                    <p:animEffect transition="in" filter="fade">
                                      <p:cBhvr>
                                        <p:cTn id="22" dur="500"/>
                                        <p:tgtEl>
                                          <p:spTgt spid="113"/>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14"/>
                                        </p:tgtEl>
                                        <p:attrNameLst>
                                          <p:attrName>style.visibility</p:attrName>
                                        </p:attrNameLst>
                                      </p:cBhvr>
                                      <p:to>
                                        <p:strVal val="visible"/>
                                      </p:to>
                                    </p:set>
                                    <p:animEffect transition="in" filter="fade">
                                      <p:cBhvr>
                                        <p:cTn id="25" dur="500"/>
                                        <p:tgtEl>
                                          <p:spTgt spid="114"/>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15"/>
                                        </p:tgtEl>
                                        <p:attrNameLst>
                                          <p:attrName>style.visibility</p:attrName>
                                        </p:attrNameLst>
                                      </p:cBhvr>
                                      <p:to>
                                        <p:strVal val="visible"/>
                                      </p:to>
                                    </p:set>
                                    <p:animEffect transition="in" filter="fade">
                                      <p:cBhvr>
                                        <p:cTn id="28" dur="500"/>
                                        <p:tgtEl>
                                          <p:spTgt spid="115"/>
                                        </p:tgtEl>
                                      </p:cBhvr>
                                    </p:animEffect>
                                  </p:childTnLst>
                                </p:cTn>
                              </p:par>
                              <p:par>
                                <p:cTn id="29" presetID="10" presetClass="entr" presetSubtype="0" fill="hold" nodeType="withEffect">
                                  <p:stCondLst>
                                    <p:cond delay="0"/>
                                  </p:stCondLst>
                                  <p:childTnLst>
                                    <p:set>
                                      <p:cBhvr>
                                        <p:cTn id="30" dur="1" fill="hold">
                                          <p:stCondLst>
                                            <p:cond delay="0"/>
                                          </p:stCondLst>
                                        </p:cTn>
                                        <p:tgtEl>
                                          <p:spTgt spid="116"/>
                                        </p:tgtEl>
                                        <p:attrNameLst>
                                          <p:attrName>style.visibility</p:attrName>
                                        </p:attrNameLst>
                                      </p:cBhvr>
                                      <p:to>
                                        <p:strVal val="visible"/>
                                      </p:to>
                                    </p:set>
                                    <p:animEffect transition="in" filter="fade">
                                      <p:cBhvr>
                                        <p:cTn id="31" dur="500"/>
                                        <p:tgtEl>
                                          <p:spTgt spid="11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56"/>
                                        </p:tgtEl>
                                        <p:attrNameLst>
                                          <p:attrName>style.visibility</p:attrName>
                                        </p:attrNameLst>
                                      </p:cBhvr>
                                      <p:to>
                                        <p:strVal val="visible"/>
                                      </p:to>
                                    </p:set>
                                    <p:animEffect transition="in" filter="fade">
                                      <p:cBhvr>
                                        <p:cTn id="34" dur="500"/>
                                        <p:tgtEl>
                                          <p:spTgt spid="156"/>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57"/>
                                        </p:tgtEl>
                                        <p:attrNameLst>
                                          <p:attrName>style.visibility</p:attrName>
                                        </p:attrNameLst>
                                      </p:cBhvr>
                                      <p:to>
                                        <p:strVal val="visible"/>
                                      </p:to>
                                    </p:set>
                                    <p:animEffect transition="in" filter="fade">
                                      <p:cBhvr>
                                        <p:cTn id="37" dur="500"/>
                                        <p:tgtEl>
                                          <p:spTgt spid="15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58"/>
                                        </p:tgtEl>
                                        <p:attrNameLst>
                                          <p:attrName>style.visibility</p:attrName>
                                        </p:attrNameLst>
                                      </p:cBhvr>
                                      <p:to>
                                        <p:strVal val="visible"/>
                                      </p:to>
                                    </p:set>
                                    <p:animEffect transition="in" filter="fade">
                                      <p:cBhvr>
                                        <p:cTn id="40" dur="500"/>
                                        <p:tgtEl>
                                          <p:spTgt spid="158"/>
                                        </p:tgtEl>
                                      </p:cBhvr>
                                    </p:animEffect>
                                  </p:childTnLst>
                                </p:cTn>
                              </p:par>
                              <p:par>
                                <p:cTn id="41" presetID="10" presetClass="entr" presetSubtype="0" fill="hold" nodeType="withEffect">
                                  <p:stCondLst>
                                    <p:cond delay="0"/>
                                  </p:stCondLst>
                                  <p:childTnLst>
                                    <p:set>
                                      <p:cBhvr>
                                        <p:cTn id="42" dur="1" fill="hold">
                                          <p:stCondLst>
                                            <p:cond delay="0"/>
                                          </p:stCondLst>
                                        </p:cTn>
                                        <p:tgtEl>
                                          <p:spTgt spid="159"/>
                                        </p:tgtEl>
                                        <p:attrNameLst>
                                          <p:attrName>style.visibility</p:attrName>
                                        </p:attrNameLst>
                                      </p:cBhvr>
                                      <p:to>
                                        <p:strVal val="visible"/>
                                      </p:to>
                                    </p:set>
                                    <p:animEffect transition="in" filter="fade">
                                      <p:cBhvr>
                                        <p:cTn id="43" dur="500"/>
                                        <p:tgtEl>
                                          <p:spTgt spid="15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63"/>
                                        </p:tgtEl>
                                        <p:attrNameLst>
                                          <p:attrName>style.visibility</p:attrName>
                                        </p:attrNameLst>
                                      </p:cBhvr>
                                      <p:to>
                                        <p:strVal val="visible"/>
                                      </p:to>
                                    </p:set>
                                    <p:animEffect transition="in" filter="fade">
                                      <p:cBhvr>
                                        <p:cTn id="46" dur="500"/>
                                        <p:tgtEl>
                                          <p:spTgt spid="16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64"/>
                                        </p:tgtEl>
                                        <p:attrNameLst>
                                          <p:attrName>style.visibility</p:attrName>
                                        </p:attrNameLst>
                                      </p:cBhvr>
                                      <p:to>
                                        <p:strVal val="visible"/>
                                      </p:to>
                                    </p:set>
                                    <p:animEffect transition="in" filter="fade">
                                      <p:cBhvr>
                                        <p:cTn id="49" dur="500"/>
                                        <p:tgtEl>
                                          <p:spTgt spid="164"/>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65"/>
                                        </p:tgtEl>
                                        <p:attrNameLst>
                                          <p:attrName>style.visibility</p:attrName>
                                        </p:attrNameLst>
                                      </p:cBhvr>
                                      <p:to>
                                        <p:strVal val="visible"/>
                                      </p:to>
                                    </p:set>
                                    <p:animEffect transition="in" filter="fade">
                                      <p:cBhvr>
                                        <p:cTn id="52" dur="500"/>
                                        <p:tgtEl>
                                          <p:spTgt spid="165"/>
                                        </p:tgtEl>
                                      </p:cBhvr>
                                    </p:animEffect>
                                  </p:childTnLst>
                                </p:cTn>
                              </p:par>
                              <p:par>
                                <p:cTn id="53" presetID="10" presetClass="entr" presetSubtype="0" fill="hold" nodeType="withEffect">
                                  <p:stCondLst>
                                    <p:cond delay="0"/>
                                  </p:stCondLst>
                                  <p:childTnLst>
                                    <p:set>
                                      <p:cBhvr>
                                        <p:cTn id="54" dur="1" fill="hold">
                                          <p:stCondLst>
                                            <p:cond delay="0"/>
                                          </p:stCondLst>
                                        </p:cTn>
                                        <p:tgtEl>
                                          <p:spTgt spid="166"/>
                                        </p:tgtEl>
                                        <p:attrNameLst>
                                          <p:attrName>style.visibility</p:attrName>
                                        </p:attrNameLst>
                                      </p:cBhvr>
                                      <p:to>
                                        <p:strVal val="visible"/>
                                      </p:to>
                                    </p:set>
                                    <p:animEffect transition="in" filter="fade">
                                      <p:cBhvr>
                                        <p:cTn id="55" dur="500"/>
                                        <p:tgtEl>
                                          <p:spTgt spid="166"/>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70"/>
                                        </p:tgtEl>
                                        <p:attrNameLst>
                                          <p:attrName>style.visibility</p:attrName>
                                        </p:attrNameLst>
                                      </p:cBhvr>
                                      <p:to>
                                        <p:strVal val="visible"/>
                                      </p:to>
                                    </p:set>
                                    <p:animEffect transition="in" filter="fade">
                                      <p:cBhvr>
                                        <p:cTn id="58" dur="500"/>
                                        <p:tgtEl>
                                          <p:spTgt spid="170"/>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71"/>
                                        </p:tgtEl>
                                        <p:attrNameLst>
                                          <p:attrName>style.visibility</p:attrName>
                                        </p:attrNameLst>
                                      </p:cBhvr>
                                      <p:to>
                                        <p:strVal val="visible"/>
                                      </p:to>
                                    </p:set>
                                    <p:animEffect transition="in" filter="fade">
                                      <p:cBhvr>
                                        <p:cTn id="61" dur="500"/>
                                        <p:tgtEl>
                                          <p:spTgt spid="171"/>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72"/>
                                        </p:tgtEl>
                                        <p:attrNameLst>
                                          <p:attrName>style.visibility</p:attrName>
                                        </p:attrNameLst>
                                      </p:cBhvr>
                                      <p:to>
                                        <p:strVal val="visible"/>
                                      </p:to>
                                    </p:set>
                                    <p:animEffect transition="in" filter="fade">
                                      <p:cBhvr>
                                        <p:cTn id="64" dur="500"/>
                                        <p:tgtEl>
                                          <p:spTgt spid="172"/>
                                        </p:tgtEl>
                                      </p:cBhvr>
                                    </p:animEffect>
                                  </p:childTnLst>
                                </p:cTn>
                              </p:par>
                              <p:par>
                                <p:cTn id="65" presetID="10" presetClass="entr" presetSubtype="0" fill="hold" nodeType="withEffect">
                                  <p:stCondLst>
                                    <p:cond delay="0"/>
                                  </p:stCondLst>
                                  <p:childTnLst>
                                    <p:set>
                                      <p:cBhvr>
                                        <p:cTn id="66" dur="1" fill="hold">
                                          <p:stCondLst>
                                            <p:cond delay="0"/>
                                          </p:stCondLst>
                                        </p:cTn>
                                        <p:tgtEl>
                                          <p:spTgt spid="173"/>
                                        </p:tgtEl>
                                        <p:attrNameLst>
                                          <p:attrName>style.visibility</p:attrName>
                                        </p:attrNameLst>
                                      </p:cBhvr>
                                      <p:to>
                                        <p:strVal val="visible"/>
                                      </p:to>
                                    </p:set>
                                    <p:animEffect transition="in" filter="fade">
                                      <p:cBhvr>
                                        <p:cTn id="67" dur="500"/>
                                        <p:tgtEl>
                                          <p:spTgt spid="173"/>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77"/>
                                        </p:tgtEl>
                                        <p:attrNameLst>
                                          <p:attrName>style.visibility</p:attrName>
                                        </p:attrNameLst>
                                      </p:cBhvr>
                                      <p:to>
                                        <p:strVal val="visible"/>
                                      </p:to>
                                    </p:set>
                                    <p:animEffect transition="in" filter="fade">
                                      <p:cBhvr>
                                        <p:cTn id="70" dur="500"/>
                                        <p:tgtEl>
                                          <p:spTgt spid="177"/>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78"/>
                                        </p:tgtEl>
                                        <p:attrNameLst>
                                          <p:attrName>style.visibility</p:attrName>
                                        </p:attrNameLst>
                                      </p:cBhvr>
                                      <p:to>
                                        <p:strVal val="visible"/>
                                      </p:to>
                                    </p:set>
                                    <p:animEffect transition="in" filter="fade">
                                      <p:cBhvr>
                                        <p:cTn id="73" dur="500"/>
                                        <p:tgtEl>
                                          <p:spTgt spid="178"/>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179"/>
                                        </p:tgtEl>
                                        <p:attrNameLst>
                                          <p:attrName>style.visibility</p:attrName>
                                        </p:attrNameLst>
                                      </p:cBhvr>
                                      <p:to>
                                        <p:strVal val="visible"/>
                                      </p:to>
                                    </p:set>
                                    <p:animEffect transition="in" filter="fade">
                                      <p:cBhvr>
                                        <p:cTn id="76" dur="500"/>
                                        <p:tgtEl>
                                          <p:spTgt spid="179"/>
                                        </p:tgtEl>
                                      </p:cBhvr>
                                    </p:animEffect>
                                  </p:childTnLst>
                                </p:cTn>
                              </p:par>
                              <p:par>
                                <p:cTn id="77" presetID="10" presetClass="entr" presetSubtype="0" fill="hold" nodeType="withEffect">
                                  <p:stCondLst>
                                    <p:cond delay="0"/>
                                  </p:stCondLst>
                                  <p:childTnLst>
                                    <p:set>
                                      <p:cBhvr>
                                        <p:cTn id="78" dur="1" fill="hold">
                                          <p:stCondLst>
                                            <p:cond delay="0"/>
                                          </p:stCondLst>
                                        </p:cTn>
                                        <p:tgtEl>
                                          <p:spTgt spid="180"/>
                                        </p:tgtEl>
                                        <p:attrNameLst>
                                          <p:attrName>style.visibility</p:attrName>
                                        </p:attrNameLst>
                                      </p:cBhvr>
                                      <p:to>
                                        <p:strVal val="visible"/>
                                      </p:to>
                                    </p:set>
                                    <p:animEffect transition="in" filter="fade">
                                      <p:cBhvr>
                                        <p:cTn id="79" dur="500"/>
                                        <p:tgtEl>
                                          <p:spTgt spid="180"/>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184"/>
                                        </p:tgtEl>
                                        <p:attrNameLst>
                                          <p:attrName>style.visibility</p:attrName>
                                        </p:attrNameLst>
                                      </p:cBhvr>
                                      <p:to>
                                        <p:strVal val="visible"/>
                                      </p:to>
                                    </p:set>
                                    <p:animEffect transition="in" filter="fade">
                                      <p:cBhvr>
                                        <p:cTn id="82" dur="500"/>
                                        <p:tgtEl>
                                          <p:spTgt spid="184"/>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185"/>
                                        </p:tgtEl>
                                        <p:attrNameLst>
                                          <p:attrName>style.visibility</p:attrName>
                                        </p:attrNameLst>
                                      </p:cBhvr>
                                      <p:to>
                                        <p:strVal val="visible"/>
                                      </p:to>
                                    </p:set>
                                    <p:animEffect transition="in" filter="fade">
                                      <p:cBhvr>
                                        <p:cTn id="85" dur="500"/>
                                        <p:tgtEl>
                                          <p:spTgt spid="185"/>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186"/>
                                        </p:tgtEl>
                                        <p:attrNameLst>
                                          <p:attrName>style.visibility</p:attrName>
                                        </p:attrNameLst>
                                      </p:cBhvr>
                                      <p:to>
                                        <p:strVal val="visible"/>
                                      </p:to>
                                    </p:set>
                                    <p:animEffect transition="in" filter="fade">
                                      <p:cBhvr>
                                        <p:cTn id="88" dur="500"/>
                                        <p:tgtEl>
                                          <p:spTgt spid="1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animBg="1"/>
      <p:bldP spid="107" grpId="0" animBg="1"/>
      <p:bldP spid="108" grpId="0" animBg="1"/>
      <p:bldP spid="113" grpId="0" animBg="1"/>
      <p:bldP spid="114" grpId="0" animBg="1"/>
      <p:bldP spid="115" grpId="0" animBg="1"/>
      <p:bldP spid="156" grpId="0" animBg="1"/>
      <p:bldP spid="157" grpId="0" animBg="1"/>
      <p:bldP spid="158" grpId="0" animBg="1"/>
      <p:bldP spid="163" grpId="0" animBg="1"/>
      <p:bldP spid="164" grpId="0" animBg="1"/>
      <p:bldP spid="165" grpId="0" animBg="1"/>
      <p:bldP spid="170" grpId="0" animBg="1"/>
      <p:bldP spid="171" grpId="0" animBg="1"/>
      <p:bldP spid="172" grpId="0" animBg="1"/>
      <p:bldP spid="177" grpId="0" animBg="1"/>
      <p:bldP spid="178" grpId="0" animBg="1"/>
      <p:bldP spid="179" grpId="0" animBg="1"/>
      <p:bldP spid="184" grpId="0" animBg="1"/>
      <p:bldP spid="185" grpId="0" animBg="1"/>
      <p:bldP spid="186"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0382" y="97245"/>
            <a:ext cx="10801350" cy="1325563"/>
          </a:xfrm>
        </p:spPr>
        <p:txBody>
          <a:bodyPr/>
          <a:lstStyle/>
          <a:p>
            <a:r>
              <a:rPr lang="en-US" dirty="0"/>
              <a:t>Manipulating Granularity</a:t>
            </a:r>
            <a:r>
              <a:rPr lang="en-US"/>
              <a:t>: Pivot </a:t>
            </a:r>
            <a:endParaRPr lang="en-US" dirty="0"/>
          </a:p>
        </p:txBody>
      </p:sp>
      <p:sp>
        <p:nvSpPr>
          <p:cNvPr id="43" name="TextBox 42"/>
          <p:cNvSpPr txBox="1"/>
          <p:nvPr/>
        </p:nvSpPr>
        <p:spPr>
          <a:xfrm>
            <a:off x="-6033237" y="1048841"/>
            <a:ext cx="595035" cy="646331"/>
          </a:xfrm>
          <a:prstGeom prst="rect">
            <a:avLst/>
          </a:prstGeom>
        </p:spPr>
        <p:txBody>
          <a:bodyPr wrap="none" rtlCol="0">
            <a:spAutoFit/>
          </a:bodyPr>
          <a:lstStyle/>
          <a:p>
            <a:pPr algn="ctr"/>
            <a:r>
              <a:rPr lang="en-US" dirty="0"/>
              <a:t>Key</a:t>
            </a:r>
            <a:br>
              <a:rPr lang="en-US" dirty="0"/>
            </a:br>
            <a:r>
              <a:rPr lang="en-US" dirty="0"/>
              <a:t>R</a:t>
            </a:r>
          </a:p>
        </p:txBody>
      </p:sp>
      <p:sp>
        <p:nvSpPr>
          <p:cNvPr id="44" name="TextBox 43"/>
          <p:cNvSpPr txBox="1"/>
          <p:nvPr/>
        </p:nvSpPr>
        <p:spPr>
          <a:xfrm>
            <a:off x="-4941427" y="1325840"/>
            <a:ext cx="748923" cy="369332"/>
          </a:xfrm>
          <a:prstGeom prst="rect">
            <a:avLst/>
          </a:prstGeom>
        </p:spPr>
        <p:txBody>
          <a:bodyPr wrap="none" rtlCol="0">
            <a:spAutoFit/>
          </a:bodyPr>
          <a:lstStyle/>
          <a:p>
            <a:pPr algn="ctr"/>
            <a:r>
              <a:rPr lang="en-US"/>
              <a:t>Data</a:t>
            </a:r>
          </a:p>
        </p:txBody>
      </p:sp>
      <p:grpSp>
        <p:nvGrpSpPr>
          <p:cNvPr id="11" name="Group 10"/>
          <p:cNvGrpSpPr/>
          <p:nvPr/>
        </p:nvGrpSpPr>
        <p:grpSpPr>
          <a:xfrm>
            <a:off x="-5982422" y="2249520"/>
            <a:ext cx="1662160" cy="407773"/>
            <a:chOff x="570778" y="2418853"/>
            <a:chExt cx="1662160" cy="407773"/>
          </a:xfrm>
        </p:grpSpPr>
        <p:sp>
          <p:nvSpPr>
            <p:cNvPr id="17" name="Rectangle 16"/>
            <p:cNvSpPr/>
            <p:nvPr/>
          </p:nvSpPr>
          <p:spPr>
            <a:xfrm>
              <a:off x="570778" y="24188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8" name="Rectangle 17"/>
            <p:cNvSpPr/>
            <p:nvPr/>
          </p:nvSpPr>
          <p:spPr>
            <a:xfrm>
              <a:off x="1739533" y="24188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sp>
          <p:nvSpPr>
            <p:cNvPr id="72" name="Rectangle 71"/>
            <p:cNvSpPr/>
            <p:nvPr/>
          </p:nvSpPr>
          <p:spPr>
            <a:xfrm>
              <a:off x="1142809" y="24188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10" name="Group 9"/>
          <p:cNvGrpSpPr/>
          <p:nvPr/>
        </p:nvGrpSpPr>
        <p:grpSpPr>
          <a:xfrm>
            <a:off x="-5982422" y="2782920"/>
            <a:ext cx="1662160" cy="407773"/>
            <a:chOff x="570778" y="2952253"/>
            <a:chExt cx="1662160" cy="407773"/>
          </a:xfrm>
        </p:grpSpPr>
        <p:sp>
          <p:nvSpPr>
            <p:cNvPr id="19" name="Rectangle 18"/>
            <p:cNvSpPr/>
            <p:nvPr/>
          </p:nvSpPr>
          <p:spPr>
            <a:xfrm>
              <a:off x="570778" y="29522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20" name="Rectangle 19"/>
            <p:cNvSpPr/>
            <p:nvPr/>
          </p:nvSpPr>
          <p:spPr>
            <a:xfrm>
              <a:off x="1739533" y="29522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sp>
          <p:nvSpPr>
            <p:cNvPr id="73" name="Rectangle 72"/>
            <p:cNvSpPr/>
            <p:nvPr/>
          </p:nvSpPr>
          <p:spPr>
            <a:xfrm>
              <a:off x="1142809" y="29522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9" name="Group 8"/>
          <p:cNvGrpSpPr/>
          <p:nvPr/>
        </p:nvGrpSpPr>
        <p:grpSpPr>
          <a:xfrm>
            <a:off x="-5982422" y="3316320"/>
            <a:ext cx="1662160" cy="407773"/>
            <a:chOff x="570778" y="3485653"/>
            <a:chExt cx="1662160" cy="407773"/>
          </a:xfrm>
        </p:grpSpPr>
        <p:sp>
          <p:nvSpPr>
            <p:cNvPr id="21" name="Rectangle 20"/>
            <p:cNvSpPr/>
            <p:nvPr/>
          </p:nvSpPr>
          <p:spPr>
            <a:xfrm>
              <a:off x="570778" y="34856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22" name="Rectangle 21"/>
            <p:cNvSpPr/>
            <p:nvPr/>
          </p:nvSpPr>
          <p:spPr>
            <a:xfrm>
              <a:off x="1739533" y="34856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sp>
          <p:nvSpPr>
            <p:cNvPr id="74" name="Rectangle 73"/>
            <p:cNvSpPr/>
            <p:nvPr/>
          </p:nvSpPr>
          <p:spPr>
            <a:xfrm>
              <a:off x="1142809" y="34856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8" name="Group 7"/>
          <p:cNvGrpSpPr/>
          <p:nvPr/>
        </p:nvGrpSpPr>
        <p:grpSpPr>
          <a:xfrm>
            <a:off x="-5982422" y="3849720"/>
            <a:ext cx="1662160" cy="407773"/>
            <a:chOff x="570778" y="4019053"/>
            <a:chExt cx="1662160" cy="407773"/>
          </a:xfrm>
        </p:grpSpPr>
        <p:sp>
          <p:nvSpPr>
            <p:cNvPr id="23" name="Rectangle 22"/>
            <p:cNvSpPr/>
            <p:nvPr/>
          </p:nvSpPr>
          <p:spPr>
            <a:xfrm>
              <a:off x="570778" y="40190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24" name="Rectangle 23"/>
            <p:cNvSpPr/>
            <p:nvPr/>
          </p:nvSpPr>
          <p:spPr>
            <a:xfrm>
              <a:off x="1739533" y="40190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75" name="Rectangle 74"/>
            <p:cNvSpPr/>
            <p:nvPr/>
          </p:nvSpPr>
          <p:spPr>
            <a:xfrm>
              <a:off x="1142809" y="40190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7" name="Group 6"/>
          <p:cNvGrpSpPr/>
          <p:nvPr/>
        </p:nvGrpSpPr>
        <p:grpSpPr>
          <a:xfrm>
            <a:off x="-5994769" y="4397983"/>
            <a:ext cx="1662160" cy="407773"/>
            <a:chOff x="570778" y="4552453"/>
            <a:chExt cx="1662160" cy="407773"/>
          </a:xfrm>
        </p:grpSpPr>
        <p:sp>
          <p:nvSpPr>
            <p:cNvPr id="25" name="Rectangle 24"/>
            <p:cNvSpPr/>
            <p:nvPr/>
          </p:nvSpPr>
          <p:spPr>
            <a:xfrm>
              <a:off x="570778" y="45524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26" name="Rectangle 25"/>
            <p:cNvSpPr/>
            <p:nvPr/>
          </p:nvSpPr>
          <p:spPr>
            <a:xfrm>
              <a:off x="1739533" y="45524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sp>
          <p:nvSpPr>
            <p:cNvPr id="76" name="Rectangle 75"/>
            <p:cNvSpPr/>
            <p:nvPr/>
          </p:nvSpPr>
          <p:spPr>
            <a:xfrm>
              <a:off x="1142809" y="45524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6" name="Group 5"/>
          <p:cNvGrpSpPr/>
          <p:nvPr/>
        </p:nvGrpSpPr>
        <p:grpSpPr>
          <a:xfrm>
            <a:off x="-5982422" y="4916520"/>
            <a:ext cx="1662160" cy="407773"/>
            <a:chOff x="570778" y="5085853"/>
            <a:chExt cx="1662160" cy="407773"/>
          </a:xfrm>
        </p:grpSpPr>
        <p:sp>
          <p:nvSpPr>
            <p:cNvPr id="34" name="Rectangle 33"/>
            <p:cNvSpPr/>
            <p:nvPr/>
          </p:nvSpPr>
          <p:spPr>
            <a:xfrm>
              <a:off x="570778" y="50858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35" name="Rectangle 34"/>
            <p:cNvSpPr/>
            <p:nvPr/>
          </p:nvSpPr>
          <p:spPr>
            <a:xfrm>
              <a:off x="1739533" y="50858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2</a:t>
              </a:r>
            </a:p>
          </p:txBody>
        </p:sp>
        <p:sp>
          <p:nvSpPr>
            <p:cNvPr id="77" name="Rectangle 76"/>
            <p:cNvSpPr/>
            <p:nvPr/>
          </p:nvSpPr>
          <p:spPr>
            <a:xfrm>
              <a:off x="1142809" y="50858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5" name="Group 4"/>
          <p:cNvGrpSpPr/>
          <p:nvPr/>
        </p:nvGrpSpPr>
        <p:grpSpPr>
          <a:xfrm>
            <a:off x="-5982422" y="5449920"/>
            <a:ext cx="1662160" cy="407773"/>
            <a:chOff x="570778" y="5619253"/>
            <a:chExt cx="1662160" cy="407773"/>
          </a:xfrm>
        </p:grpSpPr>
        <p:sp>
          <p:nvSpPr>
            <p:cNvPr id="37" name="Rectangle 36"/>
            <p:cNvSpPr/>
            <p:nvPr/>
          </p:nvSpPr>
          <p:spPr>
            <a:xfrm>
              <a:off x="570778" y="56192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38" name="Rectangle 37"/>
            <p:cNvSpPr/>
            <p:nvPr/>
          </p:nvSpPr>
          <p:spPr>
            <a:xfrm>
              <a:off x="1739533" y="56192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6</a:t>
              </a:r>
            </a:p>
          </p:txBody>
        </p:sp>
        <p:sp>
          <p:nvSpPr>
            <p:cNvPr id="78" name="Rectangle 77"/>
            <p:cNvSpPr/>
            <p:nvPr/>
          </p:nvSpPr>
          <p:spPr>
            <a:xfrm>
              <a:off x="1142809" y="56192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4" name="Group 3"/>
          <p:cNvGrpSpPr/>
          <p:nvPr/>
        </p:nvGrpSpPr>
        <p:grpSpPr>
          <a:xfrm>
            <a:off x="-5982422" y="5983320"/>
            <a:ext cx="1662160" cy="407773"/>
            <a:chOff x="570778" y="6152653"/>
            <a:chExt cx="1662160" cy="407773"/>
          </a:xfrm>
        </p:grpSpPr>
        <p:sp>
          <p:nvSpPr>
            <p:cNvPr id="40" name="Rectangle 39"/>
            <p:cNvSpPr/>
            <p:nvPr/>
          </p:nvSpPr>
          <p:spPr>
            <a:xfrm>
              <a:off x="570778" y="61526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D</a:t>
              </a:r>
            </a:p>
          </p:txBody>
        </p:sp>
        <p:sp>
          <p:nvSpPr>
            <p:cNvPr id="41" name="Rectangle 40"/>
            <p:cNvSpPr/>
            <p:nvPr/>
          </p:nvSpPr>
          <p:spPr>
            <a:xfrm>
              <a:off x="1739533" y="61526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79" name="Rectangle 78"/>
            <p:cNvSpPr/>
            <p:nvPr/>
          </p:nvSpPr>
          <p:spPr>
            <a:xfrm>
              <a:off x="1142809" y="61526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sp>
        <p:nvSpPr>
          <p:cNvPr id="80" name="TextBox 79"/>
          <p:cNvSpPr txBox="1"/>
          <p:nvPr/>
        </p:nvSpPr>
        <p:spPr>
          <a:xfrm>
            <a:off x="-5461206" y="1048841"/>
            <a:ext cx="595035" cy="646331"/>
          </a:xfrm>
          <a:prstGeom prst="rect">
            <a:avLst/>
          </a:prstGeom>
        </p:spPr>
        <p:txBody>
          <a:bodyPr wrap="none" rtlCol="0">
            <a:spAutoFit/>
          </a:bodyPr>
          <a:lstStyle/>
          <a:p>
            <a:pPr algn="ctr"/>
            <a:r>
              <a:rPr lang="en-US" dirty="0"/>
              <a:t>Key</a:t>
            </a:r>
          </a:p>
          <a:p>
            <a:pPr algn="ctr"/>
            <a:r>
              <a:rPr lang="en-US" dirty="0"/>
              <a:t>C</a:t>
            </a:r>
          </a:p>
        </p:txBody>
      </p:sp>
      <p:grpSp>
        <p:nvGrpSpPr>
          <p:cNvPr id="12" name="Group 11"/>
          <p:cNvGrpSpPr/>
          <p:nvPr/>
        </p:nvGrpSpPr>
        <p:grpSpPr>
          <a:xfrm>
            <a:off x="-5982422" y="1716120"/>
            <a:ext cx="1662160" cy="407773"/>
            <a:chOff x="570778" y="1885453"/>
            <a:chExt cx="1662160" cy="407773"/>
          </a:xfrm>
        </p:grpSpPr>
        <p:sp>
          <p:nvSpPr>
            <p:cNvPr id="46" name="Rectangle 45"/>
            <p:cNvSpPr/>
            <p:nvPr/>
          </p:nvSpPr>
          <p:spPr>
            <a:xfrm>
              <a:off x="570778" y="18854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47" name="Rectangle 46"/>
            <p:cNvSpPr/>
            <p:nvPr/>
          </p:nvSpPr>
          <p:spPr>
            <a:xfrm>
              <a:off x="1739533" y="18854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3</a:t>
              </a:r>
            </a:p>
          </p:txBody>
        </p:sp>
        <p:sp>
          <p:nvSpPr>
            <p:cNvPr id="81" name="Rectangle 80"/>
            <p:cNvSpPr/>
            <p:nvPr/>
          </p:nvSpPr>
          <p:spPr>
            <a:xfrm>
              <a:off x="1142809" y="18854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29" name="Group 28"/>
          <p:cNvGrpSpPr/>
          <p:nvPr/>
        </p:nvGrpSpPr>
        <p:grpSpPr>
          <a:xfrm>
            <a:off x="-2748527" y="4709959"/>
            <a:ext cx="1662160" cy="407773"/>
            <a:chOff x="3804673" y="4879292"/>
            <a:chExt cx="1662160" cy="407773"/>
          </a:xfrm>
        </p:grpSpPr>
        <p:sp>
          <p:nvSpPr>
            <p:cNvPr id="123" name="Rectangle 122"/>
            <p:cNvSpPr/>
            <p:nvPr/>
          </p:nvSpPr>
          <p:spPr>
            <a:xfrm>
              <a:off x="3804673" y="4879292"/>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24" name="Rectangle 123"/>
            <p:cNvSpPr/>
            <p:nvPr/>
          </p:nvSpPr>
          <p:spPr>
            <a:xfrm>
              <a:off x="4973428" y="4879292"/>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sp>
          <p:nvSpPr>
            <p:cNvPr id="125" name="Rectangle 124"/>
            <p:cNvSpPr/>
            <p:nvPr/>
          </p:nvSpPr>
          <p:spPr>
            <a:xfrm>
              <a:off x="4376704" y="4879292"/>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27" name="Group 26"/>
          <p:cNvGrpSpPr/>
          <p:nvPr/>
        </p:nvGrpSpPr>
        <p:grpSpPr>
          <a:xfrm>
            <a:off x="-2748527" y="2276017"/>
            <a:ext cx="1662160" cy="407773"/>
            <a:chOff x="3804673" y="2445350"/>
            <a:chExt cx="1662160" cy="407773"/>
          </a:xfrm>
        </p:grpSpPr>
        <p:sp>
          <p:nvSpPr>
            <p:cNvPr id="127" name="Rectangle 126"/>
            <p:cNvSpPr/>
            <p:nvPr/>
          </p:nvSpPr>
          <p:spPr>
            <a:xfrm>
              <a:off x="3804673" y="2445350"/>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28" name="Rectangle 127"/>
            <p:cNvSpPr/>
            <p:nvPr/>
          </p:nvSpPr>
          <p:spPr>
            <a:xfrm>
              <a:off x="4973428" y="2445350"/>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sp>
          <p:nvSpPr>
            <p:cNvPr id="129" name="Rectangle 128"/>
            <p:cNvSpPr/>
            <p:nvPr/>
          </p:nvSpPr>
          <p:spPr>
            <a:xfrm>
              <a:off x="4376704" y="2445350"/>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28" name="Group 27"/>
          <p:cNvGrpSpPr/>
          <p:nvPr/>
        </p:nvGrpSpPr>
        <p:grpSpPr>
          <a:xfrm>
            <a:off x="-2748527" y="2928666"/>
            <a:ext cx="1662160" cy="407773"/>
            <a:chOff x="3804673" y="3097999"/>
            <a:chExt cx="1662160" cy="407773"/>
          </a:xfrm>
        </p:grpSpPr>
        <p:sp>
          <p:nvSpPr>
            <p:cNvPr id="131" name="Rectangle 130"/>
            <p:cNvSpPr/>
            <p:nvPr/>
          </p:nvSpPr>
          <p:spPr>
            <a:xfrm>
              <a:off x="3804673" y="3097999"/>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32" name="Rectangle 131"/>
            <p:cNvSpPr/>
            <p:nvPr/>
          </p:nvSpPr>
          <p:spPr>
            <a:xfrm>
              <a:off x="4973428" y="3097999"/>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33" name="Rectangle 132"/>
            <p:cNvSpPr/>
            <p:nvPr/>
          </p:nvSpPr>
          <p:spPr>
            <a:xfrm>
              <a:off x="4376704" y="3097999"/>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30" name="Group 29"/>
          <p:cNvGrpSpPr/>
          <p:nvPr/>
        </p:nvGrpSpPr>
        <p:grpSpPr>
          <a:xfrm>
            <a:off x="-2748527" y="5362608"/>
            <a:ext cx="1662160" cy="407773"/>
            <a:chOff x="3804673" y="5531941"/>
            <a:chExt cx="1662160" cy="407773"/>
          </a:xfrm>
        </p:grpSpPr>
        <p:sp>
          <p:nvSpPr>
            <p:cNvPr id="135" name="Rectangle 134"/>
            <p:cNvSpPr/>
            <p:nvPr/>
          </p:nvSpPr>
          <p:spPr>
            <a:xfrm>
              <a:off x="3804673" y="553194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36" name="Rectangle 135"/>
            <p:cNvSpPr/>
            <p:nvPr/>
          </p:nvSpPr>
          <p:spPr>
            <a:xfrm>
              <a:off x="4973428" y="5531941"/>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sp>
          <p:nvSpPr>
            <p:cNvPr id="137" name="Rectangle 136"/>
            <p:cNvSpPr/>
            <p:nvPr/>
          </p:nvSpPr>
          <p:spPr>
            <a:xfrm>
              <a:off x="4376704" y="5531941"/>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118" name="Group 117"/>
          <p:cNvGrpSpPr/>
          <p:nvPr/>
        </p:nvGrpSpPr>
        <p:grpSpPr>
          <a:xfrm>
            <a:off x="-2748527" y="3581315"/>
            <a:ext cx="1662160" cy="407773"/>
            <a:chOff x="570778" y="2418853"/>
            <a:chExt cx="1662160" cy="407773"/>
          </a:xfrm>
        </p:grpSpPr>
        <p:sp>
          <p:nvSpPr>
            <p:cNvPr id="119" name="Rectangle 118"/>
            <p:cNvSpPr/>
            <p:nvPr/>
          </p:nvSpPr>
          <p:spPr>
            <a:xfrm>
              <a:off x="570778" y="24188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20" name="Rectangle 119"/>
            <p:cNvSpPr/>
            <p:nvPr/>
          </p:nvSpPr>
          <p:spPr>
            <a:xfrm>
              <a:off x="1739533" y="24188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sp>
          <p:nvSpPr>
            <p:cNvPr id="121" name="Rectangle 120"/>
            <p:cNvSpPr/>
            <p:nvPr/>
          </p:nvSpPr>
          <p:spPr>
            <a:xfrm>
              <a:off x="1142809" y="24188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142" name="Group 141"/>
          <p:cNvGrpSpPr/>
          <p:nvPr/>
        </p:nvGrpSpPr>
        <p:grpSpPr>
          <a:xfrm>
            <a:off x="-2748527" y="4057310"/>
            <a:ext cx="1662160" cy="407773"/>
            <a:chOff x="570778" y="5619253"/>
            <a:chExt cx="1662160" cy="407773"/>
          </a:xfrm>
        </p:grpSpPr>
        <p:sp>
          <p:nvSpPr>
            <p:cNvPr id="143" name="Rectangle 142"/>
            <p:cNvSpPr/>
            <p:nvPr/>
          </p:nvSpPr>
          <p:spPr>
            <a:xfrm>
              <a:off x="570778" y="56192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44" name="Rectangle 143"/>
            <p:cNvSpPr/>
            <p:nvPr/>
          </p:nvSpPr>
          <p:spPr>
            <a:xfrm>
              <a:off x="1739533" y="56192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6</a:t>
              </a:r>
            </a:p>
          </p:txBody>
        </p:sp>
        <p:sp>
          <p:nvSpPr>
            <p:cNvPr id="145" name="Rectangle 144"/>
            <p:cNvSpPr/>
            <p:nvPr/>
          </p:nvSpPr>
          <p:spPr>
            <a:xfrm>
              <a:off x="1142809" y="56192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31" name="Group 30"/>
          <p:cNvGrpSpPr/>
          <p:nvPr/>
        </p:nvGrpSpPr>
        <p:grpSpPr>
          <a:xfrm>
            <a:off x="-2748527" y="6015259"/>
            <a:ext cx="1662160" cy="407773"/>
            <a:chOff x="3804673" y="6184592"/>
            <a:chExt cx="1662160" cy="407773"/>
          </a:xfrm>
        </p:grpSpPr>
        <p:sp>
          <p:nvSpPr>
            <p:cNvPr id="147" name="Rectangle 146"/>
            <p:cNvSpPr/>
            <p:nvPr/>
          </p:nvSpPr>
          <p:spPr>
            <a:xfrm>
              <a:off x="3804673" y="6184592"/>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D</a:t>
              </a:r>
            </a:p>
          </p:txBody>
        </p:sp>
        <p:sp>
          <p:nvSpPr>
            <p:cNvPr id="148" name="Rectangle 147"/>
            <p:cNvSpPr/>
            <p:nvPr/>
          </p:nvSpPr>
          <p:spPr>
            <a:xfrm>
              <a:off x="4973428" y="6184592"/>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49" name="Rectangle 148"/>
            <p:cNvSpPr/>
            <p:nvPr/>
          </p:nvSpPr>
          <p:spPr>
            <a:xfrm>
              <a:off x="4376704" y="6184592"/>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138" name="Group 137"/>
          <p:cNvGrpSpPr/>
          <p:nvPr/>
        </p:nvGrpSpPr>
        <p:grpSpPr>
          <a:xfrm>
            <a:off x="-2748527" y="1623368"/>
            <a:ext cx="1662160" cy="407773"/>
            <a:chOff x="570778" y="5085853"/>
            <a:chExt cx="1662160" cy="407773"/>
          </a:xfrm>
        </p:grpSpPr>
        <p:sp>
          <p:nvSpPr>
            <p:cNvPr id="139" name="Rectangle 138"/>
            <p:cNvSpPr/>
            <p:nvPr/>
          </p:nvSpPr>
          <p:spPr>
            <a:xfrm>
              <a:off x="570778" y="50858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40" name="Rectangle 139"/>
            <p:cNvSpPr/>
            <p:nvPr/>
          </p:nvSpPr>
          <p:spPr>
            <a:xfrm>
              <a:off x="1739533" y="50858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2</a:t>
              </a:r>
            </a:p>
          </p:txBody>
        </p:sp>
        <p:sp>
          <p:nvSpPr>
            <p:cNvPr id="141" name="Rectangle 140"/>
            <p:cNvSpPr/>
            <p:nvPr/>
          </p:nvSpPr>
          <p:spPr>
            <a:xfrm>
              <a:off x="1142809" y="50858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150" name="Group 149"/>
          <p:cNvGrpSpPr/>
          <p:nvPr/>
        </p:nvGrpSpPr>
        <p:grpSpPr>
          <a:xfrm>
            <a:off x="-2748527" y="1153892"/>
            <a:ext cx="1662160" cy="407773"/>
            <a:chOff x="570778" y="1885453"/>
            <a:chExt cx="1662160" cy="407773"/>
          </a:xfrm>
        </p:grpSpPr>
        <p:sp>
          <p:nvSpPr>
            <p:cNvPr id="151" name="Rectangle 150"/>
            <p:cNvSpPr/>
            <p:nvPr/>
          </p:nvSpPr>
          <p:spPr>
            <a:xfrm>
              <a:off x="570778" y="18854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52" name="Rectangle 151"/>
            <p:cNvSpPr/>
            <p:nvPr/>
          </p:nvSpPr>
          <p:spPr>
            <a:xfrm>
              <a:off x="1739533" y="18854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3</a:t>
              </a:r>
            </a:p>
          </p:txBody>
        </p:sp>
        <p:sp>
          <p:nvSpPr>
            <p:cNvPr id="153" name="Rectangle 152"/>
            <p:cNvSpPr/>
            <p:nvPr/>
          </p:nvSpPr>
          <p:spPr>
            <a:xfrm>
              <a:off x="1142809" y="18854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82" name="Group 81"/>
          <p:cNvGrpSpPr/>
          <p:nvPr/>
        </p:nvGrpSpPr>
        <p:grpSpPr>
          <a:xfrm>
            <a:off x="-4120231" y="3473844"/>
            <a:ext cx="1109599" cy="646331"/>
            <a:chOff x="2432969" y="3643177"/>
            <a:chExt cx="1109599" cy="646331"/>
          </a:xfrm>
        </p:grpSpPr>
        <p:cxnSp>
          <p:nvCxnSpPr>
            <p:cNvPr id="83" name="Straight Arrow Connector 82"/>
            <p:cNvCxnSpPr/>
            <p:nvPr/>
          </p:nvCxnSpPr>
          <p:spPr>
            <a:xfrm>
              <a:off x="2432969" y="3966343"/>
              <a:ext cx="1109599"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84" name="TextBox 83"/>
            <p:cNvSpPr txBox="1"/>
            <p:nvPr/>
          </p:nvSpPr>
          <p:spPr>
            <a:xfrm>
              <a:off x="2432969" y="3643177"/>
              <a:ext cx="1109599" cy="646331"/>
            </a:xfrm>
            <a:prstGeom prst="rect">
              <a:avLst/>
            </a:prstGeom>
          </p:spPr>
          <p:txBody>
            <a:bodyPr wrap="none" rtlCol="0">
              <a:spAutoFit/>
            </a:bodyPr>
            <a:lstStyle/>
            <a:p>
              <a:pPr algn="ctr"/>
              <a:r>
                <a:rPr lang="en-US" dirty="0"/>
                <a:t>Split into</a:t>
              </a:r>
            </a:p>
            <a:p>
              <a:pPr algn="ctr"/>
              <a:r>
                <a:rPr lang="en-US" dirty="0"/>
                <a:t>Groups</a:t>
              </a:r>
            </a:p>
          </p:txBody>
        </p:sp>
      </p:grpSp>
      <p:cxnSp>
        <p:nvCxnSpPr>
          <p:cNvPr id="85" name="Straight Arrow Connector 84"/>
          <p:cNvCxnSpPr>
            <a:stCxn id="47" idx="3"/>
            <a:endCxn id="151" idx="1"/>
          </p:cNvCxnSpPr>
          <p:nvPr/>
        </p:nvCxnSpPr>
        <p:spPr>
          <a:xfrm flipV="1">
            <a:off x="-4320262" y="1357779"/>
            <a:ext cx="1571735" cy="562228"/>
          </a:xfrm>
          <a:prstGeom prst="straightConnector1">
            <a:avLst/>
          </a:prstGeom>
          <a:ln>
            <a:prstDash val="sysDash"/>
            <a:tailEnd type="triangle"/>
          </a:ln>
        </p:spPr>
        <p:style>
          <a:lnRef idx="1">
            <a:schemeClr val="dk1"/>
          </a:lnRef>
          <a:fillRef idx="0">
            <a:schemeClr val="dk1"/>
          </a:fillRef>
          <a:effectRef idx="0">
            <a:schemeClr val="dk1"/>
          </a:effectRef>
          <a:fontRef idx="minor">
            <a:schemeClr val="tx1"/>
          </a:fontRef>
        </p:style>
      </p:cxnSp>
      <p:cxnSp>
        <p:nvCxnSpPr>
          <p:cNvPr id="86" name="Straight Arrow Connector 85"/>
          <p:cNvCxnSpPr>
            <a:stCxn id="35" idx="3"/>
            <a:endCxn id="139" idx="1"/>
          </p:cNvCxnSpPr>
          <p:nvPr/>
        </p:nvCxnSpPr>
        <p:spPr>
          <a:xfrm flipV="1">
            <a:off x="-4320262" y="1827255"/>
            <a:ext cx="1571735" cy="3293152"/>
          </a:xfrm>
          <a:prstGeom prst="straightConnector1">
            <a:avLst/>
          </a:prstGeom>
          <a:ln>
            <a:prstDash val="sysDash"/>
            <a:tailEnd type="triangle"/>
          </a:ln>
        </p:spPr>
        <p:style>
          <a:lnRef idx="1">
            <a:schemeClr val="dk1"/>
          </a:lnRef>
          <a:fillRef idx="0">
            <a:schemeClr val="dk1"/>
          </a:fillRef>
          <a:effectRef idx="0">
            <a:schemeClr val="dk1"/>
          </a:effectRef>
          <a:fontRef idx="minor">
            <a:schemeClr val="tx1"/>
          </a:fontRef>
        </p:style>
      </p:cxnSp>
      <p:grpSp>
        <p:nvGrpSpPr>
          <p:cNvPr id="102" name="Group 101"/>
          <p:cNvGrpSpPr/>
          <p:nvPr/>
        </p:nvGrpSpPr>
        <p:grpSpPr>
          <a:xfrm>
            <a:off x="-983048" y="1273676"/>
            <a:ext cx="1428596" cy="646331"/>
            <a:chOff x="5824545" y="2372803"/>
            <a:chExt cx="1428596" cy="646331"/>
          </a:xfrm>
        </p:grpSpPr>
        <p:sp>
          <p:nvSpPr>
            <p:cNvPr id="103" name="TextBox 102"/>
            <p:cNvSpPr txBox="1"/>
            <p:nvPr/>
          </p:nvSpPr>
          <p:spPr>
            <a:xfrm>
              <a:off x="5824545" y="2372803"/>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04" name="Straight Arrow Connector 103"/>
            <p:cNvCxnSpPr/>
            <p:nvPr/>
          </p:nvCxnSpPr>
          <p:spPr>
            <a:xfrm>
              <a:off x="5824545" y="2695969"/>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106" name="Rectangle 105"/>
          <p:cNvSpPr/>
          <p:nvPr/>
        </p:nvSpPr>
        <p:spPr>
          <a:xfrm>
            <a:off x="644263" y="1385987"/>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07" name="Rectangle 106"/>
          <p:cNvSpPr/>
          <p:nvPr/>
        </p:nvSpPr>
        <p:spPr>
          <a:xfrm>
            <a:off x="1813018" y="1385987"/>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08" name="Rectangle 107"/>
          <p:cNvSpPr/>
          <p:nvPr/>
        </p:nvSpPr>
        <p:spPr>
          <a:xfrm>
            <a:off x="1216294" y="1385987"/>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nvGrpSpPr>
          <p:cNvPr id="109" name="Group 108"/>
          <p:cNvGrpSpPr/>
          <p:nvPr/>
        </p:nvGrpSpPr>
        <p:grpSpPr>
          <a:xfrm>
            <a:off x="-983048" y="2136589"/>
            <a:ext cx="1428596" cy="646331"/>
            <a:chOff x="5824545" y="2372803"/>
            <a:chExt cx="1428596" cy="646331"/>
          </a:xfrm>
        </p:grpSpPr>
        <p:sp>
          <p:nvSpPr>
            <p:cNvPr id="110" name="TextBox 109"/>
            <p:cNvSpPr txBox="1"/>
            <p:nvPr/>
          </p:nvSpPr>
          <p:spPr>
            <a:xfrm>
              <a:off x="5824545" y="2372803"/>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11" name="Straight Arrow Connector 110"/>
            <p:cNvCxnSpPr/>
            <p:nvPr/>
          </p:nvCxnSpPr>
          <p:spPr>
            <a:xfrm>
              <a:off x="5824545" y="2695969"/>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113" name="Rectangle 112"/>
          <p:cNvSpPr/>
          <p:nvPr/>
        </p:nvSpPr>
        <p:spPr>
          <a:xfrm>
            <a:off x="644263" y="2248900"/>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14" name="Rectangle 113"/>
          <p:cNvSpPr/>
          <p:nvPr/>
        </p:nvSpPr>
        <p:spPr>
          <a:xfrm>
            <a:off x="1813018" y="2248900"/>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sp>
        <p:nvSpPr>
          <p:cNvPr id="115" name="Rectangle 114"/>
          <p:cNvSpPr/>
          <p:nvPr/>
        </p:nvSpPr>
        <p:spPr>
          <a:xfrm>
            <a:off x="1216294" y="2248900"/>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nvGrpSpPr>
          <p:cNvPr id="116" name="Group 115"/>
          <p:cNvGrpSpPr/>
          <p:nvPr/>
        </p:nvGrpSpPr>
        <p:grpSpPr>
          <a:xfrm>
            <a:off x="-983048" y="2827513"/>
            <a:ext cx="1428596" cy="646331"/>
            <a:chOff x="5824545" y="2372803"/>
            <a:chExt cx="1428596" cy="646331"/>
          </a:xfrm>
        </p:grpSpPr>
        <p:sp>
          <p:nvSpPr>
            <p:cNvPr id="117" name="TextBox 116"/>
            <p:cNvSpPr txBox="1"/>
            <p:nvPr/>
          </p:nvSpPr>
          <p:spPr>
            <a:xfrm>
              <a:off x="5824545" y="2372803"/>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54" name="Straight Arrow Connector 153"/>
            <p:cNvCxnSpPr/>
            <p:nvPr/>
          </p:nvCxnSpPr>
          <p:spPr>
            <a:xfrm>
              <a:off x="5824545" y="2695969"/>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156" name="Rectangle 155"/>
          <p:cNvSpPr/>
          <p:nvPr/>
        </p:nvSpPr>
        <p:spPr>
          <a:xfrm>
            <a:off x="644263" y="2939824"/>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57" name="Rectangle 156"/>
          <p:cNvSpPr/>
          <p:nvPr/>
        </p:nvSpPr>
        <p:spPr>
          <a:xfrm>
            <a:off x="1813018" y="2939824"/>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58" name="Rectangle 157"/>
          <p:cNvSpPr/>
          <p:nvPr/>
        </p:nvSpPr>
        <p:spPr>
          <a:xfrm>
            <a:off x="1216294" y="2939824"/>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nvGrpSpPr>
          <p:cNvPr id="159" name="Group 158"/>
          <p:cNvGrpSpPr/>
          <p:nvPr/>
        </p:nvGrpSpPr>
        <p:grpSpPr>
          <a:xfrm>
            <a:off x="-983048" y="3670763"/>
            <a:ext cx="1428596" cy="646331"/>
            <a:chOff x="5824545" y="2372803"/>
            <a:chExt cx="1428596" cy="646331"/>
          </a:xfrm>
        </p:grpSpPr>
        <p:sp>
          <p:nvSpPr>
            <p:cNvPr id="160" name="TextBox 159"/>
            <p:cNvSpPr txBox="1"/>
            <p:nvPr/>
          </p:nvSpPr>
          <p:spPr>
            <a:xfrm>
              <a:off x="5824545" y="2372803"/>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61" name="Straight Arrow Connector 160"/>
            <p:cNvCxnSpPr/>
            <p:nvPr/>
          </p:nvCxnSpPr>
          <p:spPr>
            <a:xfrm>
              <a:off x="5824545" y="2695969"/>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163" name="Rectangle 162"/>
          <p:cNvSpPr/>
          <p:nvPr/>
        </p:nvSpPr>
        <p:spPr>
          <a:xfrm>
            <a:off x="644263" y="3783074"/>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64" name="Rectangle 163"/>
          <p:cNvSpPr/>
          <p:nvPr/>
        </p:nvSpPr>
        <p:spPr>
          <a:xfrm>
            <a:off x="1813018" y="3783074"/>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7</a:t>
            </a:r>
          </a:p>
        </p:txBody>
      </p:sp>
      <p:sp>
        <p:nvSpPr>
          <p:cNvPr id="165" name="Rectangle 164"/>
          <p:cNvSpPr/>
          <p:nvPr/>
        </p:nvSpPr>
        <p:spPr>
          <a:xfrm>
            <a:off x="1216294" y="3783074"/>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nvGrpSpPr>
          <p:cNvPr id="166" name="Group 165"/>
          <p:cNvGrpSpPr/>
          <p:nvPr/>
        </p:nvGrpSpPr>
        <p:grpSpPr>
          <a:xfrm>
            <a:off x="-983048" y="4615750"/>
            <a:ext cx="1428596" cy="646331"/>
            <a:chOff x="5824545" y="2372803"/>
            <a:chExt cx="1428596" cy="646331"/>
          </a:xfrm>
        </p:grpSpPr>
        <p:sp>
          <p:nvSpPr>
            <p:cNvPr id="167" name="TextBox 166"/>
            <p:cNvSpPr txBox="1"/>
            <p:nvPr/>
          </p:nvSpPr>
          <p:spPr>
            <a:xfrm>
              <a:off x="5824545" y="2372803"/>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68" name="Straight Arrow Connector 167"/>
            <p:cNvCxnSpPr/>
            <p:nvPr/>
          </p:nvCxnSpPr>
          <p:spPr>
            <a:xfrm>
              <a:off x="5824545" y="2695969"/>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170" name="Rectangle 169"/>
          <p:cNvSpPr/>
          <p:nvPr/>
        </p:nvSpPr>
        <p:spPr>
          <a:xfrm>
            <a:off x="644263" y="472806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71" name="Rectangle 170"/>
          <p:cNvSpPr/>
          <p:nvPr/>
        </p:nvSpPr>
        <p:spPr>
          <a:xfrm>
            <a:off x="1813018" y="4728061"/>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sp>
        <p:nvSpPr>
          <p:cNvPr id="172" name="Rectangle 171"/>
          <p:cNvSpPr/>
          <p:nvPr/>
        </p:nvSpPr>
        <p:spPr>
          <a:xfrm>
            <a:off x="1216294" y="4728061"/>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nvGrpSpPr>
          <p:cNvPr id="173" name="Group 172"/>
          <p:cNvGrpSpPr/>
          <p:nvPr/>
        </p:nvGrpSpPr>
        <p:grpSpPr>
          <a:xfrm>
            <a:off x="-983048" y="5246662"/>
            <a:ext cx="1428596" cy="646331"/>
            <a:chOff x="5824545" y="2372803"/>
            <a:chExt cx="1428596" cy="646331"/>
          </a:xfrm>
        </p:grpSpPr>
        <p:sp>
          <p:nvSpPr>
            <p:cNvPr id="174" name="TextBox 173"/>
            <p:cNvSpPr txBox="1"/>
            <p:nvPr/>
          </p:nvSpPr>
          <p:spPr>
            <a:xfrm>
              <a:off x="5824545" y="2372803"/>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75" name="Straight Arrow Connector 174"/>
            <p:cNvCxnSpPr/>
            <p:nvPr/>
          </p:nvCxnSpPr>
          <p:spPr>
            <a:xfrm>
              <a:off x="5824545" y="2695969"/>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177" name="Rectangle 176"/>
          <p:cNvSpPr/>
          <p:nvPr/>
        </p:nvSpPr>
        <p:spPr>
          <a:xfrm>
            <a:off x="644263" y="535897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78" name="Rectangle 177"/>
          <p:cNvSpPr/>
          <p:nvPr/>
        </p:nvSpPr>
        <p:spPr>
          <a:xfrm>
            <a:off x="1813018" y="5358973"/>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sp>
        <p:nvSpPr>
          <p:cNvPr id="179" name="Rectangle 178"/>
          <p:cNvSpPr/>
          <p:nvPr/>
        </p:nvSpPr>
        <p:spPr>
          <a:xfrm>
            <a:off x="1216294" y="535897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nvGrpSpPr>
          <p:cNvPr id="180" name="Group 179"/>
          <p:cNvGrpSpPr/>
          <p:nvPr/>
        </p:nvGrpSpPr>
        <p:grpSpPr>
          <a:xfrm>
            <a:off x="-983048" y="5949992"/>
            <a:ext cx="1428596" cy="646331"/>
            <a:chOff x="5824545" y="2372803"/>
            <a:chExt cx="1428596" cy="646331"/>
          </a:xfrm>
        </p:grpSpPr>
        <p:sp>
          <p:nvSpPr>
            <p:cNvPr id="181" name="TextBox 180"/>
            <p:cNvSpPr txBox="1"/>
            <p:nvPr/>
          </p:nvSpPr>
          <p:spPr>
            <a:xfrm>
              <a:off x="5824545" y="2372803"/>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82" name="Straight Arrow Connector 181"/>
            <p:cNvCxnSpPr/>
            <p:nvPr/>
          </p:nvCxnSpPr>
          <p:spPr>
            <a:xfrm>
              <a:off x="5824545" y="2695969"/>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184" name="Rectangle 183"/>
          <p:cNvSpPr/>
          <p:nvPr/>
        </p:nvSpPr>
        <p:spPr>
          <a:xfrm>
            <a:off x="644263" y="606230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D</a:t>
            </a:r>
          </a:p>
        </p:txBody>
      </p:sp>
      <p:sp>
        <p:nvSpPr>
          <p:cNvPr id="185" name="Rectangle 184"/>
          <p:cNvSpPr/>
          <p:nvPr/>
        </p:nvSpPr>
        <p:spPr>
          <a:xfrm>
            <a:off x="1813018" y="6062303"/>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86" name="Rectangle 185"/>
          <p:cNvSpPr/>
          <p:nvPr/>
        </p:nvSpPr>
        <p:spPr>
          <a:xfrm>
            <a:off x="1216294" y="606230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sp>
        <p:nvSpPr>
          <p:cNvPr id="126" name="Rectangle 125"/>
          <p:cNvSpPr/>
          <p:nvPr/>
        </p:nvSpPr>
        <p:spPr>
          <a:xfrm>
            <a:off x="644263" y="1386610"/>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30" name="Rectangle 129"/>
          <p:cNvSpPr/>
          <p:nvPr/>
        </p:nvSpPr>
        <p:spPr>
          <a:xfrm>
            <a:off x="1813018" y="1386610"/>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34" name="Rectangle 133"/>
          <p:cNvSpPr/>
          <p:nvPr/>
        </p:nvSpPr>
        <p:spPr>
          <a:xfrm>
            <a:off x="1216294" y="1386610"/>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sp>
        <p:nvSpPr>
          <p:cNvPr id="146" name="Rectangle 145"/>
          <p:cNvSpPr/>
          <p:nvPr/>
        </p:nvSpPr>
        <p:spPr>
          <a:xfrm>
            <a:off x="644263" y="224952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55" name="Rectangle 154"/>
          <p:cNvSpPr/>
          <p:nvPr/>
        </p:nvSpPr>
        <p:spPr>
          <a:xfrm>
            <a:off x="1813018" y="2249523"/>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sp>
        <p:nvSpPr>
          <p:cNvPr id="162" name="Rectangle 161"/>
          <p:cNvSpPr/>
          <p:nvPr/>
        </p:nvSpPr>
        <p:spPr>
          <a:xfrm>
            <a:off x="1216294" y="224952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sp>
        <p:nvSpPr>
          <p:cNvPr id="169" name="Rectangle 168"/>
          <p:cNvSpPr/>
          <p:nvPr/>
        </p:nvSpPr>
        <p:spPr>
          <a:xfrm>
            <a:off x="644263" y="2940447"/>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76" name="Rectangle 175"/>
          <p:cNvSpPr/>
          <p:nvPr/>
        </p:nvSpPr>
        <p:spPr>
          <a:xfrm>
            <a:off x="1813018" y="2940447"/>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83" name="Rectangle 182"/>
          <p:cNvSpPr/>
          <p:nvPr/>
        </p:nvSpPr>
        <p:spPr>
          <a:xfrm>
            <a:off x="1216294" y="2940447"/>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sp>
        <p:nvSpPr>
          <p:cNvPr id="187" name="Rectangle 186"/>
          <p:cNvSpPr/>
          <p:nvPr/>
        </p:nvSpPr>
        <p:spPr>
          <a:xfrm>
            <a:off x="644263" y="3783697"/>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88" name="Rectangle 187"/>
          <p:cNvSpPr/>
          <p:nvPr/>
        </p:nvSpPr>
        <p:spPr>
          <a:xfrm>
            <a:off x="1813018" y="3783697"/>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7</a:t>
            </a:r>
          </a:p>
        </p:txBody>
      </p:sp>
      <p:sp>
        <p:nvSpPr>
          <p:cNvPr id="189" name="Rectangle 188"/>
          <p:cNvSpPr/>
          <p:nvPr/>
        </p:nvSpPr>
        <p:spPr>
          <a:xfrm>
            <a:off x="1216294" y="3783697"/>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sp>
        <p:nvSpPr>
          <p:cNvPr id="190" name="Rectangle 189"/>
          <p:cNvSpPr/>
          <p:nvPr/>
        </p:nvSpPr>
        <p:spPr>
          <a:xfrm>
            <a:off x="644263" y="4728684"/>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91" name="Rectangle 190"/>
          <p:cNvSpPr/>
          <p:nvPr/>
        </p:nvSpPr>
        <p:spPr>
          <a:xfrm>
            <a:off x="1813018" y="4728684"/>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sp>
        <p:nvSpPr>
          <p:cNvPr id="192" name="Rectangle 191"/>
          <p:cNvSpPr/>
          <p:nvPr/>
        </p:nvSpPr>
        <p:spPr>
          <a:xfrm>
            <a:off x="1216294" y="4728684"/>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sp>
        <p:nvSpPr>
          <p:cNvPr id="193" name="Rectangle 192"/>
          <p:cNvSpPr/>
          <p:nvPr/>
        </p:nvSpPr>
        <p:spPr>
          <a:xfrm>
            <a:off x="644263" y="5359596"/>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94" name="Rectangle 193"/>
          <p:cNvSpPr/>
          <p:nvPr/>
        </p:nvSpPr>
        <p:spPr>
          <a:xfrm>
            <a:off x="1813018" y="5359596"/>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sp>
        <p:nvSpPr>
          <p:cNvPr id="195" name="Rectangle 194"/>
          <p:cNvSpPr/>
          <p:nvPr/>
        </p:nvSpPr>
        <p:spPr>
          <a:xfrm>
            <a:off x="1216294" y="5359596"/>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sp>
        <p:nvSpPr>
          <p:cNvPr id="196" name="Rectangle 195"/>
          <p:cNvSpPr/>
          <p:nvPr/>
        </p:nvSpPr>
        <p:spPr>
          <a:xfrm>
            <a:off x="644263" y="6062926"/>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D</a:t>
            </a:r>
          </a:p>
        </p:txBody>
      </p:sp>
      <p:sp>
        <p:nvSpPr>
          <p:cNvPr id="197" name="Rectangle 196"/>
          <p:cNvSpPr/>
          <p:nvPr/>
        </p:nvSpPr>
        <p:spPr>
          <a:xfrm>
            <a:off x="1813018" y="6062926"/>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98" name="Rectangle 197"/>
          <p:cNvSpPr/>
          <p:nvPr/>
        </p:nvSpPr>
        <p:spPr>
          <a:xfrm>
            <a:off x="1216294" y="6062926"/>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spTree>
    <p:extLst>
      <p:ext uri="{BB962C8B-B14F-4D97-AF65-F5344CB8AC3E}">
        <p14:creationId xmlns:p14="http://schemas.microsoft.com/office/powerpoint/2010/main" val="25766015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126"/>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130"/>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0" nodeType="afterEffect">
                                  <p:stCondLst>
                                    <p:cond delay="0"/>
                                  </p:stCondLst>
                                  <p:childTnLst>
                                    <p:set>
                                      <p:cBhvr>
                                        <p:cTn id="12" dur="1" fill="hold">
                                          <p:stCondLst>
                                            <p:cond delay="0"/>
                                          </p:stCondLst>
                                        </p:cTn>
                                        <p:tgtEl>
                                          <p:spTgt spid="134"/>
                                        </p:tgtEl>
                                        <p:attrNameLst>
                                          <p:attrName>style.visibility</p:attrName>
                                        </p:attrNameLst>
                                      </p:cBhvr>
                                      <p:to>
                                        <p:strVal val="visible"/>
                                      </p:to>
                                    </p:set>
                                  </p:childTnLst>
                                </p:cTn>
                              </p:par>
                            </p:childTnLst>
                          </p:cTn>
                        </p:par>
                        <p:par>
                          <p:cTn id="13" fill="hold">
                            <p:stCondLst>
                              <p:cond delay="0"/>
                            </p:stCondLst>
                            <p:childTnLst>
                              <p:par>
                                <p:cTn id="14" presetID="1" presetClass="entr" presetSubtype="0" fill="hold" grpId="0" nodeType="afterEffect">
                                  <p:stCondLst>
                                    <p:cond delay="0"/>
                                  </p:stCondLst>
                                  <p:childTnLst>
                                    <p:set>
                                      <p:cBhvr>
                                        <p:cTn id="15" dur="1" fill="hold">
                                          <p:stCondLst>
                                            <p:cond delay="0"/>
                                          </p:stCondLst>
                                        </p:cTn>
                                        <p:tgtEl>
                                          <p:spTgt spid="146"/>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0" nodeType="afterEffect">
                                  <p:stCondLst>
                                    <p:cond delay="0"/>
                                  </p:stCondLst>
                                  <p:childTnLst>
                                    <p:set>
                                      <p:cBhvr>
                                        <p:cTn id="18" dur="1" fill="hold">
                                          <p:stCondLst>
                                            <p:cond delay="0"/>
                                          </p:stCondLst>
                                        </p:cTn>
                                        <p:tgtEl>
                                          <p:spTgt spid="155"/>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childTnLst>
                                    <p:set>
                                      <p:cBhvr>
                                        <p:cTn id="21" dur="1" fill="hold">
                                          <p:stCondLst>
                                            <p:cond delay="0"/>
                                          </p:stCondLst>
                                        </p:cTn>
                                        <p:tgtEl>
                                          <p:spTgt spid="162"/>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0" nodeType="afterEffect">
                                  <p:stCondLst>
                                    <p:cond delay="0"/>
                                  </p:stCondLst>
                                  <p:childTnLst>
                                    <p:set>
                                      <p:cBhvr>
                                        <p:cTn id="24" dur="1" fill="hold">
                                          <p:stCondLst>
                                            <p:cond delay="0"/>
                                          </p:stCondLst>
                                        </p:cTn>
                                        <p:tgtEl>
                                          <p:spTgt spid="169"/>
                                        </p:tgtEl>
                                        <p:attrNameLst>
                                          <p:attrName>style.visibility</p:attrName>
                                        </p:attrNameLst>
                                      </p:cBhvr>
                                      <p:to>
                                        <p:strVal val="visible"/>
                                      </p:to>
                                    </p:set>
                                  </p:childTnLst>
                                </p:cTn>
                              </p:par>
                            </p:childTnLst>
                          </p:cTn>
                        </p:par>
                        <p:par>
                          <p:cTn id="25" fill="hold">
                            <p:stCondLst>
                              <p:cond delay="0"/>
                            </p:stCondLst>
                            <p:childTnLst>
                              <p:par>
                                <p:cTn id="26" presetID="1" presetClass="entr" presetSubtype="0" fill="hold" grpId="0" nodeType="afterEffect">
                                  <p:stCondLst>
                                    <p:cond delay="0"/>
                                  </p:stCondLst>
                                  <p:childTnLst>
                                    <p:set>
                                      <p:cBhvr>
                                        <p:cTn id="27" dur="1" fill="hold">
                                          <p:stCondLst>
                                            <p:cond delay="0"/>
                                          </p:stCondLst>
                                        </p:cTn>
                                        <p:tgtEl>
                                          <p:spTgt spid="176"/>
                                        </p:tgtEl>
                                        <p:attrNameLst>
                                          <p:attrName>style.visibility</p:attrName>
                                        </p:attrNameLst>
                                      </p:cBhvr>
                                      <p:to>
                                        <p:strVal val="visible"/>
                                      </p:to>
                                    </p:set>
                                  </p:childTnLst>
                                </p:cTn>
                              </p:par>
                            </p:childTnLst>
                          </p:cTn>
                        </p:par>
                        <p:par>
                          <p:cTn id="28" fill="hold">
                            <p:stCondLst>
                              <p:cond delay="0"/>
                            </p:stCondLst>
                            <p:childTnLst>
                              <p:par>
                                <p:cTn id="29" presetID="1" presetClass="entr" presetSubtype="0" fill="hold" grpId="0" nodeType="afterEffect">
                                  <p:stCondLst>
                                    <p:cond delay="0"/>
                                  </p:stCondLst>
                                  <p:childTnLst>
                                    <p:set>
                                      <p:cBhvr>
                                        <p:cTn id="30" dur="1" fill="hold">
                                          <p:stCondLst>
                                            <p:cond delay="0"/>
                                          </p:stCondLst>
                                        </p:cTn>
                                        <p:tgtEl>
                                          <p:spTgt spid="183"/>
                                        </p:tgtEl>
                                        <p:attrNameLst>
                                          <p:attrName>style.visibility</p:attrName>
                                        </p:attrNameLst>
                                      </p:cBhvr>
                                      <p:to>
                                        <p:strVal val="visible"/>
                                      </p:to>
                                    </p:set>
                                  </p:childTnLst>
                                </p:cTn>
                              </p:par>
                            </p:childTnLst>
                          </p:cTn>
                        </p:par>
                        <p:par>
                          <p:cTn id="31" fill="hold">
                            <p:stCondLst>
                              <p:cond delay="0"/>
                            </p:stCondLst>
                            <p:childTnLst>
                              <p:par>
                                <p:cTn id="32" presetID="1" presetClass="entr" presetSubtype="0" fill="hold" grpId="0" nodeType="afterEffect">
                                  <p:stCondLst>
                                    <p:cond delay="0"/>
                                  </p:stCondLst>
                                  <p:childTnLst>
                                    <p:set>
                                      <p:cBhvr>
                                        <p:cTn id="33" dur="1" fill="hold">
                                          <p:stCondLst>
                                            <p:cond delay="0"/>
                                          </p:stCondLst>
                                        </p:cTn>
                                        <p:tgtEl>
                                          <p:spTgt spid="187"/>
                                        </p:tgtEl>
                                        <p:attrNameLst>
                                          <p:attrName>style.visibility</p:attrName>
                                        </p:attrNameLst>
                                      </p:cBhvr>
                                      <p:to>
                                        <p:strVal val="visible"/>
                                      </p:to>
                                    </p:set>
                                  </p:childTnLst>
                                </p:cTn>
                              </p:par>
                            </p:childTnLst>
                          </p:cTn>
                        </p:par>
                        <p:par>
                          <p:cTn id="34" fill="hold">
                            <p:stCondLst>
                              <p:cond delay="0"/>
                            </p:stCondLst>
                            <p:childTnLst>
                              <p:par>
                                <p:cTn id="35" presetID="1" presetClass="entr" presetSubtype="0" fill="hold" grpId="0" nodeType="afterEffect">
                                  <p:stCondLst>
                                    <p:cond delay="0"/>
                                  </p:stCondLst>
                                  <p:childTnLst>
                                    <p:set>
                                      <p:cBhvr>
                                        <p:cTn id="36" dur="1" fill="hold">
                                          <p:stCondLst>
                                            <p:cond delay="0"/>
                                          </p:stCondLst>
                                        </p:cTn>
                                        <p:tgtEl>
                                          <p:spTgt spid="188"/>
                                        </p:tgtEl>
                                        <p:attrNameLst>
                                          <p:attrName>style.visibility</p:attrName>
                                        </p:attrNameLst>
                                      </p:cBhvr>
                                      <p:to>
                                        <p:strVal val="visible"/>
                                      </p:to>
                                    </p:set>
                                  </p:childTnLst>
                                </p:cTn>
                              </p:par>
                            </p:childTnLst>
                          </p:cTn>
                        </p:par>
                        <p:par>
                          <p:cTn id="37" fill="hold">
                            <p:stCondLst>
                              <p:cond delay="0"/>
                            </p:stCondLst>
                            <p:childTnLst>
                              <p:par>
                                <p:cTn id="38" presetID="1" presetClass="entr" presetSubtype="0" fill="hold" grpId="0" nodeType="afterEffect">
                                  <p:stCondLst>
                                    <p:cond delay="0"/>
                                  </p:stCondLst>
                                  <p:childTnLst>
                                    <p:set>
                                      <p:cBhvr>
                                        <p:cTn id="39" dur="1" fill="hold">
                                          <p:stCondLst>
                                            <p:cond delay="0"/>
                                          </p:stCondLst>
                                        </p:cTn>
                                        <p:tgtEl>
                                          <p:spTgt spid="189"/>
                                        </p:tgtEl>
                                        <p:attrNameLst>
                                          <p:attrName>style.visibility</p:attrName>
                                        </p:attrNameLst>
                                      </p:cBhvr>
                                      <p:to>
                                        <p:strVal val="visible"/>
                                      </p:to>
                                    </p:set>
                                  </p:childTnLst>
                                </p:cTn>
                              </p:par>
                            </p:childTnLst>
                          </p:cTn>
                        </p:par>
                        <p:par>
                          <p:cTn id="40" fill="hold">
                            <p:stCondLst>
                              <p:cond delay="0"/>
                            </p:stCondLst>
                            <p:childTnLst>
                              <p:par>
                                <p:cTn id="41" presetID="1" presetClass="entr" presetSubtype="0" fill="hold" grpId="0" nodeType="afterEffect">
                                  <p:stCondLst>
                                    <p:cond delay="0"/>
                                  </p:stCondLst>
                                  <p:childTnLst>
                                    <p:set>
                                      <p:cBhvr>
                                        <p:cTn id="42" dur="1" fill="hold">
                                          <p:stCondLst>
                                            <p:cond delay="0"/>
                                          </p:stCondLst>
                                        </p:cTn>
                                        <p:tgtEl>
                                          <p:spTgt spid="190"/>
                                        </p:tgtEl>
                                        <p:attrNameLst>
                                          <p:attrName>style.visibility</p:attrName>
                                        </p:attrNameLst>
                                      </p:cBhvr>
                                      <p:to>
                                        <p:strVal val="visible"/>
                                      </p:to>
                                    </p:set>
                                  </p:childTnLst>
                                </p:cTn>
                              </p:par>
                            </p:childTnLst>
                          </p:cTn>
                        </p:par>
                        <p:par>
                          <p:cTn id="43" fill="hold">
                            <p:stCondLst>
                              <p:cond delay="0"/>
                            </p:stCondLst>
                            <p:childTnLst>
                              <p:par>
                                <p:cTn id="44" presetID="1" presetClass="entr" presetSubtype="0" fill="hold" grpId="0" nodeType="afterEffect">
                                  <p:stCondLst>
                                    <p:cond delay="0"/>
                                  </p:stCondLst>
                                  <p:childTnLst>
                                    <p:set>
                                      <p:cBhvr>
                                        <p:cTn id="45" dur="1" fill="hold">
                                          <p:stCondLst>
                                            <p:cond delay="0"/>
                                          </p:stCondLst>
                                        </p:cTn>
                                        <p:tgtEl>
                                          <p:spTgt spid="191"/>
                                        </p:tgtEl>
                                        <p:attrNameLst>
                                          <p:attrName>style.visibility</p:attrName>
                                        </p:attrNameLst>
                                      </p:cBhvr>
                                      <p:to>
                                        <p:strVal val="visible"/>
                                      </p:to>
                                    </p:set>
                                  </p:childTnLst>
                                </p:cTn>
                              </p:par>
                            </p:childTnLst>
                          </p:cTn>
                        </p:par>
                        <p:par>
                          <p:cTn id="46" fill="hold">
                            <p:stCondLst>
                              <p:cond delay="0"/>
                            </p:stCondLst>
                            <p:childTnLst>
                              <p:par>
                                <p:cTn id="47" presetID="1" presetClass="entr" presetSubtype="0" fill="hold" grpId="0" nodeType="afterEffect">
                                  <p:stCondLst>
                                    <p:cond delay="0"/>
                                  </p:stCondLst>
                                  <p:childTnLst>
                                    <p:set>
                                      <p:cBhvr>
                                        <p:cTn id="48" dur="1" fill="hold">
                                          <p:stCondLst>
                                            <p:cond delay="0"/>
                                          </p:stCondLst>
                                        </p:cTn>
                                        <p:tgtEl>
                                          <p:spTgt spid="192"/>
                                        </p:tgtEl>
                                        <p:attrNameLst>
                                          <p:attrName>style.visibility</p:attrName>
                                        </p:attrNameLst>
                                      </p:cBhvr>
                                      <p:to>
                                        <p:strVal val="visible"/>
                                      </p:to>
                                    </p:set>
                                  </p:childTnLst>
                                </p:cTn>
                              </p:par>
                            </p:childTnLst>
                          </p:cTn>
                        </p:par>
                        <p:par>
                          <p:cTn id="49" fill="hold">
                            <p:stCondLst>
                              <p:cond delay="0"/>
                            </p:stCondLst>
                            <p:childTnLst>
                              <p:par>
                                <p:cTn id="50" presetID="1" presetClass="entr" presetSubtype="0" fill="hold" grpId="0" nodeType="afterEffect">
                                  <p:stCondLst>
                                    <p:cond delay="0"/>
                                  </p:stCondLst>
                                  <p:childTnLst>
                                    <p:set>
                                      <p:cBhvr>
                                        <p:cTn id="51" dur="1" fill="hold">
                                          <p:stCondLst>
                                            <p:cond delay="0"/>
                                          </p:stCondLst>
                                        </p:cTn>
                                        <p:tgtEl>
                                          <p:spTgt spid="193"/>
                                        </p:tgtEl>
                                        <p:attrNameLst>
                                          <p:attrName>style.visibility</p:attrName>
                                        </p:attrNameLst>
                                      </p:cBhvr>
                                      <p:to>
                                        <p:strVal val="visible"/>
                                      </p:to>
                                    </p:set>
                                  </p:childTnLst>
                                </p:cTn>
                              </p:par>
                            </p:childTnLst>
                          </p:cTn>
                        </p:par>
                        <p:par>
                          <p:cTn id="52" fill="hold">
                            <p:stCondLst>
                              <p:cond delay="0"/>
                            </p:stCondLst>
                            <p:childTnLst>
                              <p:par>
                                <p:cTn id="53" presetID="1" presetClass="entr" presetSubtype="0" fill="hold" grpId="0" nodeType="afterEffect">
                                  <p:stCondLst>
                                    <p:cond delay="0"/>
                                  </p:stCondLst>
                                  <p:childTnLst>
                                    <p:set>
                                      <p:cBhvr>
                                        <p:cTn id="54" dur="1" fill="hold">
                                          <p:stCondLst>
                                            <p:cond delay="0"/>
                                          </p:stCondLst>
                                        </p:cTn>
                                        <p:tgtEl>
                                          <p:spTgt spid="194"/>
                                        </p:tgtEl>
                                        <p:attrNameLst>
                                          <p:attrName>style.visibility</p:attrName>
                                        </p:attrNameLst>
                                      </p:cBhvr>
                                      <p:to>
                                        <p:strVal val="visible"/>
                                      </p:to>
                                    </p:set>
                                  </p:childTnLst>
                                </p:cTn>
                              </p:par>
                            </p:childTnLst>
                          </p:cTn>
                        </p:par>
                        <p:par>
                          <p:cTn id="55" fill="hold">
                            <p:stCondLst>
                              <p:cond delay="0"/>
                            </p:stCondLst>
                            <p:childTnLst>
                              <p:par>
                                <p:cTn id="56" presetID="1" presetClass="entr" presetSubtype="0" fill="hold" grpId="0" nodeType="afterEffect">
                                  <p:stCondLst>
                                    <p:cond delay="0"/>
                                  </p:stCondLst>
                                  <p:childTnLst>
                                    <p:set>
                                      <p:cBhvr>
                                        <p:cTn id="57" dur="1" fill="hold">
                                          <p:stCondLst>
                                            <p:cond delay="0"/>
                                          </p:stCondLst>
                                        </p:cTn>
                                        <p:tgtEl>
                                          <p:spTgt spid="195"/>
                                        </p:tgtEl>
                                        <p:attrNameLst>
                                          <p:attrName>style.visibility</p:attrName>
                                        </p:attrNameLst>
                                      </p:cBhvr>
                                      <p:to>
                                        <p:strVal val="visible"/>
                                      </p:to>
                                    </p:set>
                                  </p:childTnLst>
                                </p:cTn>
                              </p:par>
                            </p:childTnLst>
                          </p:cTn>
                        </p:par>
                        <p:par>
                          <p:cTn id="58" fill="hold">
                            <p:stCondLst>
                              <p:cond delay="0"/>
                            </p:stCondLst>
                            <p:childTnLst>
                              <p:par>
                                <p:cTn id="59" presetID="1" presetClass="entr" presetSubtype="0" fill="hold" grpId="0" nodeType="afterEffect">
                                  <p:stCondLst>
                                    <p:cond delay="0"/>
                                  </p:stCondLst>
                                  <p:childTnLst>
                                    <p:set>
                                      <p:cBhvr>
                                        <p:cTn id="60" dur="1" fill="hold">
                                          <p:stCondLst>
                                            <p:cond delay="0"/>
                                          </p:stCondLst>
                                        </p:cTn>
                                        <p:tgtEl>
                                          <p:spTgt spid="196"/>
                                        </p:tgtEl>
                                        <p:attrNameLst>
                                          <p:attrName>style.visibility</p:attrName>
                                        </p:attrNameLst>
                                      </p:cBhvr>
                                      <p:to>
                                        <p:strVal val="visible"/>
                                      </p:to>
                                    </p:set>
                                  </p:childTnLst>
                                </p:cTn>
                              </p:par>
                            </p:childTnLst>
                          </p:cTn>
                        </p:par>
                        <p:par>
                          <p:cTn id="61" fill="hold">
                            <p:stCondLst>
                              <p:cond delay="0"/>
                            </p:stCondLst>
                            <p:childTnLst>
                              <p:par>
                                <p:cTn id="62" presetID="1" presetClass="entr" presetSubtype="0" fill="hold" grpId="0" nodeType="afterEffect">
                                  <p:stCondLst>
                                    <p:cond delay="0"/>
                                  </p:stCondLst>
                                  <p:childTnLst>
                                    <p:set>
                                      <p:cBhvr>
                                        <p:cTn id="63" dur="1" fill="hold">
                                          <p:stCondLst>
                                            <p:cond delay="0"/>
                                          </p:stCondLst>
                                        </p:cTn>
                                        <p:tgtEl>
                                          <p:spTgt spid="197"/>
                                        </p:tgtEl>
                                        <p:attrNameLst>
                                          <p:attrName>style.visibility</p:attrName>
                                        </p:attrNameLst>
                                      </p:cBhvr>
                                      <p:to>
                                        <p:strVal val="visible"/>
                                      </p:to>
                                    </p:set>
                                  </p:childTnLst>
                                </p:cTn>
                              </p:par>
                            </p:childTnLst>
                          </p:cTn>
                        </p:par>
                        <p:par>
                          <p:cTn id="64" fill="hold">
                            <p:stCondLst>
                              <p:cond delay="0"/>
                            </p:stCondLst>
                            <p:childTnLst>
                              <p:par>
                                <p:cTn id="65" presetID="1" presetClass="entr" presetSubtype="0" fill="hold" grpId="0" nodeType="afterEffect">
                                  <p:stCondLst>
                                    <p:cond delay="0"/>
                                  </p:stCondLst>
                                  <p:childTnLst>
                                    <p:set>
                                      <p:cBhvr>
                                        <p:cTn id="66" dur="1" fill="hold">
                                          <p:stCondLst>
                                            <p:cond delay="0"/>
                                          </p:stCondLst>
                                        </p:cTn>
                                        <p:tgtEl>
                                          <p:spTgt spid="1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0" animBg="1"/>
      <p:bldP spid="130" grpId="0" animBg="1"/>
      <p:bldP spid="134" grpId="0" animBg="1"/>
      <p:bldP spid="146" grpId="0" animBg="1"/>
      <p:bldP spid="155" grpId="0" animBg="1"/>
      <p:bldP spid="162" grpId="0" animBg="1"/>
      <p:bldP spid="169" grpId="0" animBg="1"/>
      <p:bldP spid="176" grpId="0" animBg="1"/>
      <p:bldP spid="183" grpId="0" animBg="1"/>
      <p:bldP spid="187" grpId="0" animBg="1"/>
      <p:bldP spid="188" grpId="0" animBg="1"/>
      <p:bldP spid="189" grpId="0" animBg="1"/>
      <p:bldP spid="190" grpId="0" animBg="1"/>
      <p:bldP spid="191" grpId="0" animBg="1"/>
      <p:bldP spid="192" grpId="0" animBg="1"/>
      <p:bldP spid="193" grpId="0" animBg="1"/>
      <p:bldP spid="194" grpId="0" animBg="1"/>
      <p:bldP spid="195" grpId="0" animBg="1"/>
      <p:bldP spid="196" grpId="0" animBg="1"/>
      <p:bldP spid="197" grpId="0" animBg="1"/>
      <p:bldP spid="198"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0382" y="97245"/>
            <a:ext cx="10801350" cy="1325563"/>
          </a:xfrm>
        </p:spPr>
        <p:txBody>
          <a:bodyPr/>
          <a:lstStyle/>
          <a:p>
            <a:r>
              <a:rPr lang="en-US" dirty="0"/>
              <a:t>Manipulating Granularity</a:t>
            </a:r>
            <a:r>
              <a:rPr lang="en-US"/>
              <a:t>: Pivot </a:t>
            </a:r>
            <a:endParaRPr lang="en-US" dirty="0"/>
          </a:p>
        </p:txBody>
      </p:sp>
      <p:sp>
        <p:nvSpPr>
          <p:cNvPr id="43" name="TextBox 42"/>
          <p:cNvSpPr txBox="1"/>
          <p:nvPr/>
        </p:nvSpPr>
        <p:spPr>
          <a:xfrm>
            <a:off x="-6033237" y="1048841"/>
            <a:ext cx="595035" cy="646331"/>
          </a:xfrm>
          <a:prstGeom prst="rect">
            <a:avLst/>
          </a:prstGeom>
        </p:spPr>
        <p:txBody>
          <a:bodyPr wrap="none" rtlCol="0">
            <a:spAutoFit/>
          </a:bodyPr>
          <a:lstStyle/>
          <a:p>
            <a:pPr algn="ctr"/>
            <a:r>
              <a:rPr lang="en-US" dirty="0"/>
              <a:t>Key</a:t>
            </a:r>
            <a:br>
              <a:rPr lang="en-US" dirty="0"/>
            </a:br>
            <a:r>
              <a:rPr lang="en-US" dirty="0"/>
              <a:t>R</a:t>
            </a:r>
          </a:p>
        </p:txBody>
      </p:sp>
      <p:sp>
        <p:nvSpPr>
          <p:cNvPr id="44" name="TextBox 43"/>
          <p:cNvSpPr txBox="1"/>
          <p:nvPr/>
        </p:nvSpPr>
        <p:spPr>
          <a:xfrm>
            <a:off x="-4941427" y="1325840"/>
            <a:ext cx="748923" cy="369332"/>
          </a:xfrm>
          <a:prstGeom prst="rect">
            <a:avLst/>
          </a:prstGeom>
        </p:spPr>
        <p:txBody>
          <a:bodyPr wrap="none" rtlCol="0">
            <a:spAutoFit/>
          </a:bodyPr>
          <a:lstStyle/>
          <a:p>
            <a:pPr algn="ctr"/>
            <a:r>
              <a:rPr lang="en-US"/>
              <a:t>Data</a:t>
            </a:r>
          </a:p>
        </p:txBody>
      </p:sp>
      <p:grpSp>
        <p:nvGrpSpPr>
          <p:cNvPr id="11" name="Group 10"/>
          <p:cNvGrpSpPr/>
          <p:nvPr/>
        </p:nvGrpSpPr>
        <p:grpSpPr>
          <a:xfrm>
            <a:off x="-5982422" y="2249520"/>
            <a:ext cx="1662160" cy="407773"/>
            <a:chOff x="570778" y="2418853"/>
            <a:chExt cx="1662160" cy="407773"/>
          </a:xfrm>
        </p:grpSpPr>
        <p:sp>
          <p:nvSpPr>
            <p:cNvPr id="17" name="Rectangle 16"/>
            <p:cNvSpPr/>
            <p:nvPr/>
          </p:nvSpPr>
          <p:spPr>
            <a:xfrm>
              <a:off x="570778" y="24188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8" name="Rectangle 17"/>
            <p:cNvSpPr/>
            <p:nvPr/>
          </p:nvSpPr>
          <p:spPr>
            <a:xfrm>
              <a:off x="1739533" y="24188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sp>
          <p:nvSpPr>
            <p:cNvPr id="72" name="Rectangle 71"/>
            <p:cNvSpPr/>
            <p:nvPr/>
          </p:nvSpPr>
          <p:spPr>
            <a:xfrm>
              <a:off x="1142809" y="24188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10" name="Group 9"/>
          <p:cNvGrpSpPr/>
          <p:nvPr/>
        </p:nvGrpSpPr>
        <p:grpSpPr>
          <a:xfrm>
            <a:off x="-5982422" y="2782920"/>
            <a:ext cx="1662160" cy="407773"/>
            <a:chOff x="570778" y="2952253"/>
            <a:chExt cx="1662160" cy="407773"/>
          </a:xfrm>
        </p:grpSpPr>
        <p:sp>
          <p:nvSpPr>
            <p:cNvPr id="19" name="Rectangle 18"/>
            <p:cNvSpPr/>
            <p:nvPr/>
          </p:nvSpPr>
          <p:spPr>
            <a:xfrm>
              <a:off x="570778" y="29522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20" name="Rectangle 19"/>
            <p:cNvSpPr/>
            <p:nvPr/>
          </p:nvSpPr>
          <p:spPr>
            <a:xfrm>
              <a:off x="1739533" y="29522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sp>
          <p:nvSpPr>
            <p:cNvPr id="73" name="Rectangle 72"/>
            <p:cNvSpPr/>
            <p:nvPr/>
          </p:nvSpPr>
          <p:spPr>
            <a:xfrm>
              <a:off x="1142809" y="29522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9" name="Group 8"/>
          <p:cNvGrpSpPr/>
          <p:nvPr/>
        </p:nvGrpSpPr>
        <p:grpSpPr>
          <a:xfrm>
            <a:off x="-5982422" y="3316320"/>
            <a:ext cx="1662160" cy="407773"/>
            <a:chOff x="570778" y="3485653"/>
            <a:chExt cx="1662160" cy="407773"/>
          </a:xfrm>
        </p:grpSpPr>
        <p:sp>
          <p:nvSpPr>
            <p:cNvPr id="21" name="Rectangle 20"/>
            <p:cNvSpPr/>
            <p:nvPr/>
          </p:nvSpPr>
          <p:spPr>
            <a:xfrm>
              <a:off x="570778" y="34856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22" name="Rectangle 21"/>
            <p:cNvSpPr/>
            <p:nvPr/>
          </p:nvSpPr>
          <p:spPr>
            <a:xfrm>
              <a:off x="1739533" y="34856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sp>
          <p:nvSpPr>
            <p:cNvPr id="74" name="Rectangle 73"/>
            <p:cNvSpPr/>
            <p:nvPr/>
          </p:nvSpPr>
          <p:spPr>
            <a:xfrm>
              <a:off x="1142809" y="34856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8" name="Group 7"/>
          <p:cNvGrpSpPr/>
          <p:nvPr/>
        </p:nvGrpSpPr>
        <p:grpSpPr>
          <a:xfrm>
            <a:off x="-5982422" y="3849720"/>
            <a:ext cx="1662160" cy="407773"/>
            <a:chOff x="570778" y="4019053"/>
            <a:chExt cx="1662160" cy="407773"/>
          </a:xfrm>
        </p:grpSpPr>
        <p:sp>
          <p:nvSpPr>
            <p:cNvPr id="23" name="Rectangle 22"/>
            <p:cNvSpPr/>
            <p:nvPr/>
          </p:nvSpPr>
          <p:spPr>
            <a:xfrm>
              <a:off x="570778" y="40190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24" name="Rectangle 23"/>
            <p:cNvSpPr/>
            <p:nvPr/>
          </p:nvSpPr>
          <p:spPr>
            <a:xfrm>
              <a:off x="1739533" y="40190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75" name="Rectangle 74"/>
            <p:cNvSpPr/>
            <p:nvPr/>
          </p:nvSpPr>
          <p:spPr>
            <a:xfrm>
              <a:off x="1142809" y="40190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7" name="Group 6"/>
          <p:cNvGrpSpPr/>
          <p:nvPr/>
        </p:nvGrpSpPr>
        <p:grpSpPr>
          <a:xfrm>
            <a:off x="-5994769" y="4397983"/>
            <a:ext cx="1662160" cy="407773"/>
            <a:chOff x="570778" y="4552453"/>
            <a:chExt cx="1662160" cy="407773"/>
          </a:xfrm>
        </p:grpSpPr>
        <p:sp>
          <p:nvSpPr>
            <p:cNvPr id="25" name="Rectangle 24"/>
            <p:cNvSpPr/>
            <p:nvPr/>
          </p:nvSpPr>
          <p:spPr>
            <a:xfrm>
              <a:off x="570778" y="45524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26" name="Rectangle 25"/>
            <p:cNvSpPr/>
            <p:nvPr/>
          </p:nvSpPr>
          <p:spPr>
            <a:xfrm>
              <a:off x="1739533" y="45524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sp>
          <p:nvSpPr>
            <p:cNvPr id="76" name="Rectangle 75"/>
            <p:cNvSpPr/>
            <p:nvPr/>
          </p:nvSpPr>
          <p:spPr>
            <a:xfrm>
              <a:off x="1142809" y="45524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6" name="Group 5"/>
          <p:cNvGrpSpPr/>
          <p:nvPr/>
        </p:nvGrpSpPr>
        <p:grpSpPr>
          <a:xfrm>
            <a:off x="-5982422" y="4916520"/>
            <a:ext cx="1662160" cy="407773"/>
            <a:chOff x="570778" y="5085853"/>
            <a:chExt cx="1662160" cy="407773"/>
          </a:xfrm>
        </p:grpSpPr>
        <p:sp>
          <p:nvSpPr>
            <p:cNvPr id="34" name="Rectangle 33"/>
            <p:cNvSpPr/>
            <p:nvPr/>
          </p:nvSpPr>
          <p:spPr>
            <a:xfrm>
              <a:off x="570778" y="50858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35" name="Rectangle 34"/>
            <p:cNvSpPr/>
            <p:nvPr/>
          </p:nvSpPr>
          <p:spPr>
            <a:xfrm>
              <a:off x="1739533" y="50858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2</a:t>
              </a:r>
            </a:p>
          </p:txBody>
        </p:sp>
        <p:sp>
          <p:nvSpPr>
            <p:cNvPr id="77" name="Rectangle 76"/>
            <p:cNvSpPr/>
            <p:nvPr/>
          </p:nvSpPr>
          <p:spPr>
            <a:xfrm>
              <a:off x="1142809" y="50858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5" name="Group 4"/>
          <p:cNvGrpSpPr/>
          <p:nvPr/>
        </p:nvGrpSpPr>
        <p:grpSpPr>
          <a:xfrm>
            <a:off x="-5982422" y="5449920"/>
            <a:ext cx="1662160" cy="407773"/>
            <a:chOff x="570778" y="5619253"/>
            <a:chExt cx="1662160" cy="407773"/>
          </a:xfrm>
        </p:grpSpPr>
        <p:sp>
          <p:nvSpPr>
            <p:cNvPr id="37" name="Rectangle 36"/>
            <p:cNvSpPr/>
            <p:nvPr/>
          </p:nvSpPr>
          <p:spPr>
            <a:xfrm>
              <a:off x="570778" y="56192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38" name="Rectangle 37"/>
            <p:cNvSpPr/>
            <p:nvPr/>
          </p:nvSpPr>
          <p:spPr>
            <a:xfrm>
              <a:off x="1739533" y="56192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6</a:t>
              </a:r>
            </a:p>
          </p:txBody>
        </p:sp>
        <p:sp>
          <p:nvSpPr>
            <p:cNvPr id="78" name="Rectangle 77"/>
            <p:cNvSpPr/>
            <p:nvPr/>
          </p:nvSpPr>
          <p:spPr>
            <a:xfrm>
              <a:off x="1142809" y="56192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4" name="Group 3"/>
          <p:cNvGrpSpPr/>
          <p:nvPr/>
        </p:nvGrpSpPr>
        <p:grpSpPr>
          <a:xfrm>
            <a:off x="-5982422" y="5983320"/>
            <a:ext cx="1662160" cy="407773"/>
            <a:chOff x="570778" y="6152653"/>
            <a:chExt cx="1662160" cy="407773"/>
          </a:xfrm>
        </p:grpSpPr>
        <p:sp>
          <p:nvSpPr>
            <p:cNvPr id="40" name="Rectangle 39"/>
            <p:cNvSpPr/>
            <p:nvPr/>
          </p:nvSpPr>
          <p:spPr>
            <a:xfrm>
              <a:off x="570778" y="61526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D</a:t>
              </a:r>
            </a:p>
          </p:txBody>
        </p:sp>
        <p:sp>
          <p:nvSpPr>
            <p:cNvPr id="41" name="Rectangle 40"/>
            <p:cNvSpPr/>
            <p:nvPr/>
          </p:nvSpPr>
          <p:spPr>
            <a:xfrm>
              <a:off x="1739533" y="61526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79" name="Rectangle 78"/>
            <p:cNvSpPr/>
            <p:nvPr/>
          </p:nvSpPr>
          <p:spPr>
            <a:xfrm>
              <a:off x="1142809" y="61526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sp>
        <p:nvSpPr>
          <p:cNvPr id="80" name="TextBox 79"/>
          <p:cNvSpPr txBox="1"/>
          <p:nvPr/>
        </p:nvSpPr>
        <p:spPr>
          <a:xfrm>
            <a:off x="-5461206" y="1048841"/>
            <a:ext cx="595035" cy="646331"/>
          </a:xfrm>
          <a:prstGeom prst="rect">
            <a:avLst/>
          </a:prstGeom>
        </p:spPr>
        <p:txBody>
          <a:bodyPr wrap="none" rtlCol="0">
            <a:spAutoFit/>
          </a:bodyPr>
          <a:lstStyle/>
          <a:p>
            <a:pPr algn="ctr"/>
            <a:r>
              <a:rPr lang="en-US" dirty="0"/>
              <a:t>Key</a:t>
            </a:r>
          </a:p>
          <a:p>
            <a:pPr algn="ctr"/>
            <a:r>
              <a:rPr lang="en-US" dirty="0"/>
              <a:t>C</a:t>
            </a:r>
          </a:p>
        </p:txBody>
      </p:sp>
      <p:grpSp>
        <p:nvGrpSpPr>
          <p:cNvPr id="12" name="Group 11"/>
          <p:cNvGrpSpPr/>
          <p:nvPr/>
        </p:nvGrpSpPr>
        <p:grpSpPr>
          <a:xfrm>
            <a:off x="-5982422" y="1716120"/>
            <a:ext cx="1662160" cy="407773"/>
            <a:chOff x="570778" y="1885453"/>
            <a:chExt cx="1662160" cy="407773"/>
          </a:xfrm>
        </p:grpSpPr>
        <p:sp>
          <p:nvSpPr>
            <p:cNvPr id="46" name="Rectangle 45"/>
            <p:cNvSpPr/>
            <p:nvPr/>
          </p:nvSpPr>
          <p:spPr>
            <a:xfrm>
              <a:off x="570778" y="18854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47" name="Rectangle 46"/>
            <p:cNvSpPr/>
            <p:nvPr/>
          </p:nvSpPr>
          <p:spPr>
            <a:xfrm>
              <a:off x="1739533" y="18854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3</a:t>
              </a:r>
            </a:p>
          </p:txBody>
        </p:sp>
        <p:sp>
          <p:nvSpPr>
            <p:cNvPr id="81" name="Rectangle 80"/>
            <p:cNvSpPr/>
            <p:nvPr/>
          </p:nvSpPr>
          <p:spPr>
            <a:xfrm>
              <a:off x="1142809" y="18854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29" name="Group 28"/>
          <p:cNvGrpSpPr/>
          <p:nvPr/>
        </p:nvGrpSpPr>
        <p:grpSpPr>
          <a:xfrm>
            <a:off x="-2748527" y="4709959"/>
            <a:ext cx="1662160" cy="407773"/>
            <a:chOff x="3804673" y="4879292"/>
            <a:chExt cx="1662160" cy="407773"/>
          </a:xfrm>
        </p:grpSpPr>
        <p:sp>
          <p:nvSpPr>
            <p:cNvPr id="123" name="Rectangle 122"/>
            <p:cNvSpPr/>
            <p:nvPr/>
          </p:nvSpPr>
          <p:spPr>
            <a:xfrm>
              <a:off x="3804673" y="4879292"/>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24" name="Rectangle 123"/>
            <p:cNvSpPr/>
            <p:nvPr/>
          </p:nvSpPr>
          <p:spPr>
            <a:xfrm>
              <a:off x="4973428" y="4879292"/>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sp>
          <p:nvSpPr>
            <p:cNvPr id="125" name="Rectangle 124"/>
            <p:cNvSpPr/>
            <p:nvPr/>
          </p:nvSpPr>
          <p:spPr>
            <a:xfrm>
              <a:off x="4376704" y="4879292"/>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27" name="Group 26"/>
          <p:cNvGrpSpPr/>
          <p:nvPr/>
        </p:nvGrpSpPr>
        <p:grpSpPr>
          <a:xfrm>
            <a:off x="-2748527" y="2276017"/>
            <a:ext cx="1662160" cy="407773"/>
            <a:chOff x="3804673" y="2445350"/>
            <a:chExt cx="1662160" cy="407773"/>
          </a:xfrm>
        </p:grpSpPr>
        <p:sp>
          <p:nvSpPr>
            <p:cNvPr id="127" name="Rectangle 126"/>
            <p:cNvSpPr/>
            <p:nvPr/>
          </p:nvSpPr>
          <p:spPr>
            <a:xfrm>
              <a:off x="3804673" y="2445350"/>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28" name="Rectangle 127"/>
            <p:cNvSpPr/>
            <p:nvPr/>
          </p:nvSpPr>
          <p:spPr>
            <a:xfrm>
              <a:off x="4973428" y="2445350"/>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sp>
          <p:nvSpPr>
            <p:cNvPr id="129" name="Rectangle 128"/>
            <p:cNvSpPr/>
            <p:nvPr/>
          </p:nvSpPr>
          <p:spPr>
            <a:xfrm>
              <a:off x="4376704" y="2445350"/>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28" name="Group 27"/>
          <p:cNvGrpSpPr/>
          <p:nvPr/>
        </p:nvGrpSpPr>
        <p:grpSpPr>
          <a:xfrm>
            <a:off x="-2748527" y="2928666"/>
            <a:ext cx="1662160" cy="407773"/>
            <a:chOff x="3804673" y="3097999"/>
            <a:chExt cx="1662160" cy="407773"/>
          </a:xfrm>
        </p:grpSpPr>
        <p:sp>
          <p:nvSpPr>
            <p:cNvPr id="131" name="Rectangle 130"/>
            <p:cNvSpPr/>
            <p:nvPr/>
          </p:nvSpPr>
          <p:spPr>
            <a:xfrm>
              <a:off x="3804673" y="3097999"/>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32" name="Rectangle 131"/>
            <p:cNvSpPr/>
            <p:nvPr/>
          </p:nvSpPr>
          <p:spPr>
            <a:xfrm>
              <a:off x="4973428" y="3097999"/>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33" name="Rectangle 132"/>
            <p:cNvSpPr/>
            <p:nvPr/>
          </p:nvSpPr>
          <p:spPr>
            <a:xfrm>
              <a:off x="4376704" y="3097999"/>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30" name="Group 29"/>
          <p:cNvGrpSpPr/>
          <p:nvPr/>
        </p:nvGrpSpPr>
        <p:grpSpPr>
          <a:xfrm>
            <a:off x="-2748527" y="5362608"/>
            <a:ext cx="1662160" cy="407773"/>
            <a:chOff x="3804673" y="5531941"/>
            <a:chExt cx="1662160" cy="407773"/>
          </a:xfrm>
        </p:grpSpPr>
        <p:sp>
          <p:nvSpPr>
            <p:cNvPr id="135" name="Rectangle 134"/>
            <p:cNvSpPr/>
            <p:nvPr/>
          </p:nvSpPr>
          <p:spPr>
            <a:xfrm>
              <a:off x="3804673" y="553194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36" name="Rectangle 135"/>
            <p:cNvSpPr/>
            <p:nvPr/>
          </p:nvSpPr>
          <p:spPr>
            <a:xfrm>
              <a:off x="4973428" y="5531941"/>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sp>
          <p:nvSpPr>
            <p:cNvPr id="137" name="Rectangle 136"/>
            <p:cNvSpPr/>
            <p:nvPr/>
          </p:nvSpPr>
          <p:spPr>
            <a:xfrm>
              <a:off x="4376704" y="5531941"/>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118" name="Group 117"/>
          <p:cNvGrpSpPr/>
          <p:nvPr/>
        </p:nvGrpSpPr>
        <p:grpSpPr>
          <a:xfrm>
            <a:off x="-2748527" y="3581315"/>
            <a:ext cx="1662160" cy="407773"/>
            <a:chOff x="570778" y="2418853"/>
            <a:chExt cx="1662160" cy="407773"/>
          </a:xfrm>
        </p:grpSpPr>
        <p:sp>
          <p:nvSpPr>
            <p:cNvPr id="119" name="Rectangle 118"/>
            <p:cNvSpPr/>
            <p:nvPr/>
          </p:nvSpPr>
          <p:spPr>
            <a:xfrm>
              <a:off x="570778" y="24188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20" name="Rectangle 119"/>
            <p:cNvSpPr/>
            <p:nvPr/>
          </p:nvSpPr>
          <p:spPr>
            <a:xfrm>
              <a:off x="1739533" y="24188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sp>
          <p:nvSpPr>
            <p:cNvPr id="121" name="Rectangle 120"/>
            <p:cNvSpPr/>
            <p:nvPr/>
          </p:nvSpPr>
          <p:spPr>
            <a:xfrm>
              <a:off x="1142809" y="24188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142" name="Group 141"/>
          <p:cNvGrpSpPr/>
          <p:nvPr/>
        </p:nvGrpSpPr>
        <p:grpSpPr>
          <a:xfrm>
            <a:off x="-2748527" y="4057310"/>
            <a:ext cx="1662160" cy="407773"/>
            <a:chOff x="570778" y="5619253"/>
            <a:chExt cx="1662160" cy="407773"/>
          </a:xfrm>
        </p:grpSpPr>
        <p:sp>
          <p:nvSpPr>
            <p:cNvPr id="143" name="Rectangle 142"/>
            <p:cNvSpPr/>
            <p:nvPr/>
          </p:nvSpPr>
          <p:spPr>
            <a:xfrm>
              <a:off x="570778" y="56192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44" name="Rectangle 143"/>
            <p:cNvSpPr/>
            <p:nvPr/>
          </p:nvSpPr>
          <p:spPr>
            <a:xfrm>
              <a:off x="1739533" y="56192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6</a:t>
              </a:r>
            </a:p>
          </p:txBody>
        </p:sp>
        <p:sp>
          <p:nvSpPr>
            <p:cNvPr id="145" name="Rectangle 144"/>
            <p:cNvSpPr/>
            <p:nvPr/>
          </p:nvSpPr>
          <p:spPr>
            <a:xfrm>
              <a:off x="1142809" y="56192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grpSp>
        <p:nvGrpSpPr>
          <p:cNvPr id="31" name="Group 30"/>
          <p:cNvGrpSpPr/>
          <p:nvPr/>
        </p:nvGrpSpPr>
        <p:grpSpPr>
          <a:xfrm>
            <a:off x="-2748527" y="6015259"/>
            <a:ext cx="1662160" cy="407773"/>
            <a:chOff x="3804673" y="6184592"/>
            <a:chExt cx="1662160" cy="407773"/>
          </a:xfrm>
        </p:grpSpPr>
        <p:sp>
          <p:nvSpPr>
            <p:cNvPr id="147" name="Rectangle 146"/>
            <p:cNvSpPr/>
            <p:nvPr/>
          </p:nvSpPr>
          <p:spPr>
            <a:xfrm>
              <a:off x="3804673" y="6184592"/>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D</a:t>
              </a:r>
            </a:p>
          </p:txBody>
        </p:sp>
        <p:sp>
          <p:nvSpPr>
            <p:cNvPr id="148" name="Rectangle 147"/>
            <p:cNvSpPr/>
            <p:nvPr/>
          </p:nvSpPr>
          <p:spPr>
            <a:xfrm>
              <a:off x="4973428" y="6184592"/>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49" name="Rectangle 148"/>
            <p:cNvSpPr/>
            <p:nvPr/>
          </p:nvSpPr>
          <p:spPr>
            <a:xfrm>
              <a:off x="4376704" y="6184592"/>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138" name="Group 137"/>
          <p:cNvGrpSpPr/>
          <p:nvPr/>
        </p:nvGrpSpPr>
        <p:grpSpPr>
          <a:xfrm>
            <a:off x="-2748527" y="1623368"/>
            <a:ext cx="1662160" cy="407773"/>
            <a:chOff x="570778" y="5085853"/>
            <a:chExt cx="1662160" cy="407773"/>
          </a:xfrm>
        </p:grpSpPr>
        <p:sp>
          <p:nvSpPr>
            <p:cNvPr id="139" name="Rectangle 138"/>
            <p:cNvSpPr/>
            <p:nvPr/>
          </p:nvSpPr>
          <p:spPr>
            <a:xfrm>
              <a:off x="570778" y="50858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40" name="Rectangle 139"/>
            <p:cNvSpPr/>
            <p:nvPr/>
          </p:nvSpPr>
          <p:spPr>
            <a:xfrm>
              <a:off x="1739533" y="50858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2</a:t>
              </a:r>
            </a:p>
          </p:txBody>
        </p:sp>
        <p:sp>
          <p:nvSpPr>
            <p:cNvPr id="141" name="Rectangle 140"/>
            <p:cNvSpPr/>
            <p:nvPr/>
          </p:nvSpPr>
          <p:spPr>
            <a:xfrm>
              <a:off x="1142809" y="50858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150" name="Group 149"/>
          <p:cNvGrpSpPr/>
          <p:nvPr/>
        </p:nvGrpSpPr>
        <p:grpSpPr>
          <a:xfrm>
            <a:off x="-2748527" y="1153892"/>
            <a:ext cx="1662160" cy="407773"/>
            <a:chOff x="570778" y="1885453"/>
            <a:chExt cx="1662160" cy="407773"/>
          </a:xfrm>
        </p:grpSpPr>
        <p:sp>
          <p:nvSpPr>
            <p:cNvPr id="151" name="Rectangle 150"/>
            <p:cNvSpPr/>
            <p:nvPr/>
          </p:nvSpPr>
          <p:spPr>
            <a:xfrm>
              <a:off x="570778" y="188545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52" name="Rectangle 151"/>
            <p:cNvSpPr/>
            <p:nvPr/>
          </p:nvSpPr>
          <p:spPr>
            <a:xfrm>
              <a:off x="1739533" y="1885453"/>
              <a:ext cx="493405"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3</a:t>
              </a:r>
            </a:p>
          </p:txBody>
        </p:sp>
        <p:sp>
          <p:nvSpPr>
            <p:cNvPr id="153" name="Rectangle 152"/>
            <p:cNvSpPr/>
            <p:nvPr/>
          </p:nvSpPr>
          <p:spPr>
            <a:xfrm>
              <a:off x="1142809" y="188545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grpSp>
        <p:nvGrpSpPr>
          <p:cNvPr id="82" name="Group 81"/>
          <p:cNvGrpSpPr/>
          <p:nvPr/>
        </p:nvGrpSpPr>
        <p:grpSpPr>
          <a:xfrm>
            <a:off x="-4120231" y="3473844"/>
            <a:ext cx="1109599" cy="646331"/>
            <a:chOff x="2432969" y="3643177"/>
            <a:chExt cx="1109599" cy="646331"/>
          </a:xfrm>
        </p:grpSpPr>
        <p:cxnSp>
          <p:nvCxnSpPr>
            <p:cNvPr id="83" name="Straight Arrow Connector 82"/>
            <p:cNvCxnSpPr/>
            <p:nvPr/>
          </p:nvCxnSpPr>
          <p:spPr>
            <a:xfrm>
              <a:off x="2432969" y="3966343"/>
              <a:ext cx="1109599"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84" name="TextBox 83"/>
            <p:cNvSpPr txBox="1"/>
            <p:nvPr/>
          </p:nvSpPr>
          <p:spPr>
            <a:xfrm>
              <a:off x="2432969" y="3643177"/>
              <a:ext cx="1109599" cy="646331"/>
            </a:xfrm>
            <a:prstGeom prst="rect">
              <a:avLst/>
            </a:prstGeom>
          </p:spPr>
          <p:txBody>
            <a:bodyPr wrap="none" rtlCol="0">
              <a:spAutoFit/>
            </a:bodyPr>
            <a:lstStyle/>
            <a:p>
              <a:pPr algn="ctr"/>
              <a:r>
                <a:rPr lang="en-US" dirty="0"/>
                <a:t>Split into</a:t>
              </a:r>
            </a:p>
            <a:p>
              <a:pPr algn="ctr"/>
              <a:r>
                <a:rPr lang="en-US" dirty="0"/>
                <a:t>Groups</a:t>
              </a:r>
            </a:p>
          </p:txBody>
        </p:sp>
      </p:grpSp>
      <p:cxnSp>
        <p:nvCxnSpPr>
          <p:cNvPr id="85" name="Straight Arrow Connector 84"/>
          <p:cNvCxnSpPr>
            <a:stCxn id="47" idx="3"/>
            <a:endCxn id="151" idx="1"/>
          </p:cNvCxnSpPr>
          <p:nvPr/>
        </p:nvCxnSpPr>
        <p:spPr>
          <a:xfrm flipV="1">
            <a:off x="-4320262" y="1357779"/>
            <a:ext cx="1571735" cy="562228"/>
          </a:xfrm>
          <a:prstGeom prst="straightConnector1">
            <a:avLst/>
          </a:prstGeom>
          <a:ln>
            <a:prstDash val="sysDash"/>
            <a:tailEnd type="triangle"/>
          </a:ln>
        </p:spPr>
        <p:style>
          <a:lnRef idx="1">
            <a:schemeClr val="dk1"/>
          </a:lnRef>
          <a:fillRef idx="0">
            <a:schemeClr val="dk1"/>
          </a:fillRef>
          <a:effectRef idx="0">
            <a:schemeClr val="dk1"/>
          </a:effectRef>
          <a:fontRef idx="minor">
            <a:schemeClr val="tx1"/>
          </a:fontRef>
        </p:style>
      </p:cxnSp>
      <p:cxnSp>
        <p:nvCxnSpPr>
          <p:cNvPr id="86" name="Straight Arrow Connector 85"/>
          <p:cNvCxnSpPr>
            <a:stCxn id="35" idx="3"/>
            <a:endCxn id="139" idx="1"/>
          </p:cNvCxnSpPr>
          <p:nvPr/>
        </p:nvCxnSpPr>
        <p:spPr>
          <a:xfrm flipV="1">
            <a:off x="-4320262" y="1827255"/>
            <a:ext cx="1571735" cy="3293152"/>
          </a:xfrm>
          <a:prstGeom prst="straightConnector1">
            <a:avLst/>
          </a:prstGeom>
          <a:ln>
            <a:prstDash val="sysDash"/>
            <a:tailEnd type="triangle"/>
          </a:ln>
        </p:spPr>
        <p:style>
          <a:lnRef idx="1">
            <a:schemeClr val="dk1"/>
          </a:lnRef>
          <a:fillRef idx="0">
            <a:schemeClr val="dk1"/>
          </a:fillRef>
          <a:effectRef idx="0">
            <a:schemeClr val="dk1"/>
          </a:effectRef>
          <a:fontRef idx="minor">
            <a:schemeClr val="tx1"/>
          </a:fontRef>
        </p:style>
      </p:cxnSp>
      <p:grpSp>
        <p:nvGrpSpPr>
          <p:cNvPr id="102" name="Group 101"/>
          <p:cNvGrpSpPr/>
          <p:nvPr/>
        </p:nvGrpSpPr>
        <p:grpSpPr>
          <a:xfrm>
            <a:off x="-983048" y="1273676"/>
            <a:ext cx="1428596" cy="646331"/>
            <a:chOff x="5824545" y="2372803"/>
            <a:chExt cx="1428596" cy="646331"/>
          </a:xfrm>
        </p:grpSpPr>
        <p:sp>
          <p:nvSpPr>
            <p:cNvPr id="103" name="TextBox 102"/>
            <p:cNvSpPr txBox="1"/>
            <p:nvPr/>
          </p:nvSpPr>
          <p:spPr>
            <a:xfrm>
              <a:off x="5824545" y="2372803"/>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04" name="Straight Arrow Connector 103"/>
            <p:cNvCxnSpPr/>
            <p:nvPr/>
          </p:nvCxnSpPr>
          <p:spPr>
            <a:xfrm>
              <a:off x="5824545" y="2695969"/>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106" name="Rectangle 105"/>
          <p:cNvSpPr/>
          <p:nvPr/>
        </p:nvSpPr>
        <p:spPr>
          <a:xfrm>
            <a:off x="644263" y="1385987"/>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07" name="Rectangle 106"/>
          <p:cNvSpPr/>
          <p:nvPr/>
        </p:nvSpPr>
        <p:spPr>
          <a:xfrm>
            <a:off x="1813018" y="1385987"/>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08" name="Rectangle 107"/>
          <p:cNvSpPr/>
          <p:nvPr/>
        </p:nvSpPr>
        <p:spPr>
          <a:xfrm>
            <a:off x="1216294" y="1385987"/>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nvGrpSpPr>
          <p:cNvPr id="109" name="Group 108"/>
          <p:cNvGrpSpPr/>
          <p:nvPr/>
        </p:nvGrpSpPr>
        <p:grpSpPr>
          <a:xfrm>
            <a:off x="-983048" y="2136589"/>
            <a:ext cx="1428596" cy="646331"/>
            <a:chOff x="5824545" y="2372803"/>
            <a:chExt cx="1428596" cy="646331"/>
          </a:xfrm>
        </p:grpSpPr>
        <p:sp>
          <p:nvSpPr>
            <p:cNvPr id="110" name="TextBox 109"/>
            <p:cNvSpPr txBox="1"/>
            <p:nvPr/>
          </p:nvSpPr>
          <p:spPr>
            <a:xfrm>
              <a:off x="5824545" y="2372803"/>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11" name="Straight Arrow Connector 110"/>
            <p:cNvCxnSpPr/>
            <p:nvPr/>
          </p:nvCxnSpPr>
          <p:spPr>
            <a:xfrm>
              <a:off x="5824545" y="2695969"/>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113" name="Rectangle 112"/>
          <p:cNvSpPr/>
          <p:nvPr/>
        </p:nvSpPr>
        <p:spPr>
          <a:xfrm>
            <a:off x="644263" y="2248900"/>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14" name="Rectangle 113"/>
          <p:cNvSpPr/>
          <p:nvPr/>
        </p:nvSpPr>
        <p:spPr>
          <a:xfrm>
            <a:off x="1813018" y="2248900"/>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sp>
        <p:nvSpPr>
          <p:cNvPr id="115" name="Rectangle 114"/>
          <p:cNvSpPr/>
          <p:nvPr/>
        </p:nvSpPr>
        <p:spPr>
          <a:xfrm>
            <a:off x="1216294" y="2248900"/>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nvGrpSpPr>
          <p:cNvPr id="116" name="Group 115"/>
          <p:cNvGrpSpPr/>
          <p:nvPr/>
        </p:nvGrpSpPr>
        <p:grpSpPr>
          <a:xfrm>
            <a:off x="-983048" y="2827513"/>
            <a:ext cx="1428596" cy="646331"/>
            <a:chOff x="5824545" y="2372803"/>
            <a:chExt cx="1428596" cy="646331"/>
          </a:xfrm>
        </p:grpSpPr>
        <p:sp>
          <p:nvSpPr>
            <p:cNvPr id="117" name="TextBox 116"/>
            <p:cNvSpPr txBox="1"/>
            <p:nvPr/>
          </p:nvSpPr>
          <p:spPr>
            <a:xfrm>
              <a:off x="5824545" y="2372803"/>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54" name="Straight Arrow Connector 153"/>
            <p:cNvCxnSpPr/>
            <p:nvPr/>
          </p:nvCxnSpPr>
          <p:spPr>
            <a:xfrm>
              <a:off x="5824545" y="2695969"/>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156" name="Rectangle 155"/>
          <p:cNvSpPr/>
          <p:nvPr/>
        </p:nvSpPr>
        <p:spPr>
          <a:xfrm>
            <a:off x="644263" y="2939824"/>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57" name="Rectangle 156"/>
          <p:cNvSpPr/>
          <p:nvPr/>
        </p:nvSpPr>
        <p:spPr>
          <a:xfrm>
            <a:off x="1813018" y="2939824"/>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58" name="Rectangle 157"/>
          <p:cNvSpPr/>
          <p:nvPr/>
        </p:nvSpPr>
        <p:spPr>
          <a:xfrm>
            <a:off x="1216294" y="2939824"/>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nvGrpSpPr>
          <p:cNvPr id="159" name="Group 158"/>
          <p:cNvGrpSpPr/>
          <p:nvPr/>
        </p:nvGrpSpPr>
        <p:grpSpPr>
          <a:xfrm>
            <a:off x="-983048" y="3670763"/>
            <a:ext cx="1428596" cy="646331"/>
            <a:chOff x="5824545" y="2372803"/>
            <a:chExt cx="1428596" cy="646331"/>
          </a:xfrm>
        </p:grpSpPr>
        <p:sp>
          <p:nvSpPr>
            <p:cNvPr id="160" name="TextBox 159"/>
            <p:cNvSpPr txBox="1"/>
            <p:nvPr/>
          </p:nvSpPr>
          <p:spPr>
            <a:xfrm>
              <a:off x="5824545" y="2372803"/>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61" name="Straight Arrow Connector 160"/>
            <p:cNvCxnSpPr/>
            <p:nvPr/>
          </p:nvCxnSpPr>
          <p:spPr>
            <a:xfrm>
              <a:off x="5824545" y="2695969"/>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163" name="Rectangle 162"/>
          <p:cNvSpPr/>
          <p:nvPr/>
        </p:nvSpPr>
        <p:spPr>
          <a:xfrm>
            <a:off x="644263" y="3783074"/>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64" name="Rectangle 163"/>
          <p:cNvSpPr/>
          <p:nvPr/>
        </p:nvSpPr>
        <p:spPr>
          <a:xfrm>
            <a:off x="1813018" y="3783074"/>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7</a:t>
            </a:r>
          </a:p>
        </p:txBody>
      </p:sp>
      <p:sp>
        <p:nvSpPr>
          <p:cNvPr id="165" name="Rectangle 164"/>
          <p:cNvSpPr/>
          <p:nvPr/>
        </p:nvSpPr>
        <p:spPr>
          <a:xfrm>
            <a:off x="1216294" y="3783074"/>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nvGrpSpPr>
          <p:cNvPr id="166" name="Group 165"/>
          <p:cNvGrpSpPr/>
          <p:nvPr/>
        </p:nvGrpSpPr>
        <p:grpSpPr>
          <a:xfrm>
            <a:off x="-983048" y="4615750"/>
            <a:ext cx="1428596" cy="646331"/>
            <a:chOff x="5824545" y="2372803"/>
            <a:chExt cx="1428596" cy="646331"/>
          </a:xfrm>
        </p:grpSpPr>
        <p:sp>
          <p:nvSpPr>
            <p:cNvPr id="167" name="TextBox 166"/>
            <p:cNvSpPr txBox="1"/>
            <p:nvPr/>
          </p:nvSpPr>
          <p:spPr>
            <a:xfrm>
              <a:off x="5824545" y="2372803"/>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68" name="Straight Arrow Connector 167"/>
            <p:cNvCxnSpPr/>
            <p:nvPr/>
          </p:nvCxnSpPr>
          <p:spPr>
            <a:xfrm>
              <a:off x="5824545" y="2695969"/>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170" name="Rectangle 169"/>
          <p:cNvSpPr/>
          <p:nvPr/>
        </p:nvSpPr>
        <p:spPr>
          <a:xfrm>
            <a:off x="644263" y="4728061"/>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71" name="Rectangle 170"/>
          <p:cNvSpPr/>
          <p:nvPr/>
        </p:nvSpPr>
        <p:spPr>
          <a:xfrm>
            <a:off x="1813018" y="4728061"/>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sp>
        <p:nvSpPr>
          <p:cNvPr id="172" name="Rectangle 171"/>
          <p:cNvSpPr/>
          <p:nvPr/>
        </p:nvSpPr>
        <p:spPr>
          <a:xfrm>
            <a:off x="1216294" y="4728061"/>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grpSp>
        <p:nvGrpSpPr>
          <p:cNvPr id="173" name="Group 172"/>
          <p:cNvGrpSpPr/>
          <p:nvPr/>
        </p:nvGrpSpPr>
        <p:grpSpPr>
          <a:xfrm>
            <a:off x="-983048" y="5246662"/>
            <a:ext cx="1428596" cy="646331"/>
            <a:chOff x="5824545" y="2372803"/>
            <a:chExt cx="1428596" cy="646331"/>
          </a:xfrm>
        </p:grpSpPr>
        <p:sp>
          <p:nvSpPr>
            <p:cNvPr id="174" name="TextBox 173"/>
            <p:cNvSpPr txBox="1"/>
            <p:nvPr/>
          </p:nvSpPr>
          <p:spPr>
            <a:xfrm>
              <a:off x="5824545" y="2372803"/>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75" name="Straight Arrow Connector 174"/>
            <p:cNvCxnSpPr/>
            <p:nvPr/>
          </p:nvCxnSpPr>
          <p:spPr>
            <a:xfrm>
              <a:off x="5824545" y="2695969"/>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177" name="Rectangle 176"/>
          <p:cNvSpPr/>
          <p:nvPr/>
        </p:nvSpPr>
        <p:spPr>
          <a:xfrm>
            <a:off x="644263" y="535897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78" name="Rectangle 177"/>
          <p:cNvSpPr/>
          <p:nvPr/>
        </p:nvSpPr>
        <p:spPr>
          <a:xfrm>
            <a:off x="1813018" y="5358973"/>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sp>
        <p:nvSpPr>
          <p:cNvPr id="179" name="Rectangle 178"/>
          <p:cNvSpPr/>
          <p:nvPr/>
        </p:nvSpPr>
        <p:spPr>
          <a:xfrm>
            <a:off x="1216294" y="535897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grpSp>
        <p:nvGrpSpPr>
          <p:cNvPr id="180" name="Group 179"/>
          <p:cNvGrpSpPr/>
          <p:nvPr/>
        </p:nvGrpSpPr>
        <p:grpSpPr>
          <a:xfrm>
            <a:off x="-983048" y="5949992"/>
            <a:ext cx="1428596" cy="646331"/>
            <a:chOff x="5824545" y="2372803"/>
            <a:chExt cx="1428596" cy="646331"/>
          </a:xfrm>
        </p:grpSpPr>
        <p:sp>
          <p:nvSpPr>
            <p:cNvPr id="181" name="TextBox 180"/>
            <p:cNvSpPr txBox="1"/>
            <p:nvPr/>
          </p:nvSpPr>
          <p:spPr>
            <a:xfrm>
              <a:off x="5824545" y="2372803"/>
              <a:ext cx="1428596" cy="646331"/>
            </a:xfrm>
            <a:prstGeom prst="rect">
              <a:avLst/>
            </a:prstGeom>
          </p:spPr>
          <p:txBody>
            <a:bodyPr wrap="none" rtlCol="0">
              <a:spAutoFit/>
            </a:bodyPr>
            <a:lstStyle/>
            <a:p>
              <a:pPr algn="ctr"/>
              <a:r>
                <a:rPr lang="en-US" dirty="0"/>
                <a:t>Aggregate</a:t>
              </a:r>
            </a:p>
            <a:p>
              <a:pPr algn="ctr"/>
              <a:r>
                <a:rPr lang="en-US" dirty="0"/>
                <a:t>Function</a:t>
              </a:r>
            </a:p>
          </p:txBody>
        </p:sp>
        <p:cxnSp>
          <p:nvCxnSpPr>
            <p:cNvPr id="182" name="Straight Arrow Connector 181"/>
            <p:cNvCxnSpPr/>
            <p:nvPr/>
          </p:nvCxnSpPr>
          <p:spPr>
            <a:xfrm>
              <a:off x="5824545" y="2695969"/>
              <a:ext cx="1428596" cy="0"/>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184" name="Rectangle 183"/>
          <p:cNvSpPr/>
          <p:nvPr/>
        </p:nvSpPr>
        <p:spPr>
          <a:xfrm>
            <a:off x="644263" y="606230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D</a:t>
            </a:r>
          </a:p>
        </p:txBody>
      </p:sp>
      <p:sp>
        <p:nvSpPr>
          <p:cNvPr id="185" name="Rectangle 184"/>
          <p:cNvSpPr/>
          <p:nvPr/>
        </p:nvSpPr>
        <p:spPr>
          <a:xfrm>
            <a:off x="1813018" y="6062303"/>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86" name="Rectangle 185"/>
          <p:cNvSpPr/>
          <p:nvPr/>
        </p:nvSpPr>
        <p:spPr>
          <a:xfrm>
            <a:off x="1216294" y="606230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sp>
        <p:nvSpPr>
          <p:cNvPr id="126" name="Rectangle 125"/>
          <p:cNvSpPr/>
          <p:nvPr/>
        </p:nvSpPr>
        <p:spPr>
          <a:xfrm>
            <a:off x="4951517" y="3106079"/>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30" name="Rectangle 129"/>
          <p:cNvSpPr/>
          <p:nvPr/>
        </p:nvSpPr>
        <p:spPr>
          <a:xfrm>
            <a:off x="5785261" y="3112433"/>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34" name="Rectangle 133"/>
          <p:cNvSpPr/>
          <p:nvPr/>
        </p:nvSpPr>
        <p:spPr>
          <a:xfrm>
            <a:off x="5785261" y="2464214"/>
            <a:ext cx="643967"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sp>
        <p:nvSpPr>
          <p:cNvPr id="146" name="Rectangle 145"/>
          <p:cNvSpPr/>
          <p:nvPr/>
        </p:nvSpPr>
        <p:spPr>
          <a:xfrm>
            <a:off x="4951517" y="311243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A</a:t>
            </a:r>
          </a:p>
        </p:txBody>
      </p:sp>
      <p:sp>
        <p:nvSpPr>
          <p:cNvPr id="155" name="Rectangle 154"/>
          <p:cNvSpPr/>
          <p:nvPr/>
        </p:nvSpPr>
        <p:spPr>
          <a:xfrm>
            <a:off x="6601315" y="3106078"/>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sp>
        <p:nvSpPr>
          <p:cNvPr id="162" name="Rectangle 161"/>
          <p:cNvSpPr/>
          <p:nvPr/>
        </p:nvSpPr>
        <p:spPr>
          <a:xfrm>
            <a:off x="1216294" y="2249523"/>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sp>
        <p:nvSpPr>
          <p:cNvPr id="169" name="Rectangle 168"/>
          <p:cNvSpPr/>
          <p:nvPr/>
        </p:nvSpPr>
        <p:spPr>
          <a:xfrm>
            <a:off x="4951519" y="370517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B</a:t>
            </a:r>
          </a:p>
        </p:txBody>
      </p:sp>
      <p:sp>
        <p:nvSpPr>
          <p:cNvPr id="176" name="Rectangle 175"/>
          <p:cNvSpPr/>
          <p:nvPr/>
        </p:nvSpPr>
        <p:spPr>
          <a:xfrm>
            <a:off x="5783188" y="3705173"/>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83" name="Rectangle 182"/>
          <p:cNvSpPr/>
          <p:nvPr/>
        </p:nvSpPr>
        <p:spPr>
          <a:xfrm>
            <a:off x="1216294" y="2940447"/>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sp>
        <p:nvSpPr>
          <p:cNvPr id="188" name="Rectangle 187"/>
          <p:cNvSpPr/>
          <p:nvPr/>
        </p:nvSpPr>
        <p:spPr>
          <a:xfrm>
            <a:off x="6601315" y="3699475"/>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7</a:t>
            </a:r>
          </a:p>
        </p:txBody>
      </p:sp>
      <p:sp>
        <p:nvSpPr>
          <p:cNvPr id="189" name="Rectangle 188"/>
          <p:cNvSpPr/>
          <p:nvPr/>
        </p:nvSpPr>
        <p:spPr>
          <a:xfrm>
            <a:off x="1216294" y="3783697"/>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sp>
        <p:nvSpPr>
          <p:cNvPr id="190" name="Rectangle 189"/>
          <p:cNvSpPr/>
          <p:nvPr/>
        </p:nvSpPr>
        <p:spPr>
          <a:xfrm>
            <a:off x="4951519" y="4295544"/>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C</a:t>
            </a:r>
          </a:p>
        </p:txBody>
      </p:sp>
      <p:sp>
        <p:nvSpPr>
          <p:cNvPr id="191" name="Rectangle 190"/>
          <p:cNvSpPr/>
          <p:nvPr/>
        </p:nvSpPr>
        <p:spPr>
          <a:xfrm>
            <a:off x="5783188" y="4301480"/>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4</a:t>
            </a:r>
          </a:p>
        </p:txBody>
      </p:sp>
      <p:sp>
        <p:nvSpPr>
          <p:cNvPr id="192" name="Rectangle 191"/>
          <p:cNvSpPr/>
          <p:nvPr/>
        </p:nvSpPr>
        <p:spPr>
          <a:xfrm>
            <a:off x="1216294" y="4728684"/>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sp>
        <p:nvSpPr>
          <p:cNvPr id="194" name="Rectangle 193"/>
          <p:cNvSpPr/>
          <p:nvPr/>
        </p:nvSpPr>
        <p:spPr>
          <a:xfrm>
            <a:off x="6611266" y="4295544"/>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9</a:t>
            </a:r>
          </a:p>
        </p:txBody>
      </p:sp>
      <p:sp>
        <p:nvSpPr>
          <p:cNvPr id="195" name="Rectangle 194"/>
          <p:cNvSpPr/>
          <p:nvPr/>
        </p:nvSpPr>
        <p:spPr>
          <a:xfrm>
            <a:off x="1216294" y="5359596"/>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sp>
        <p:nvSpPr>
          <p:cNvPr id="196" name="Rectangle 195"/>
          <p:cNvSpPr/>
          <p:nvPr/>
        </p:nvSpPr>
        <p:spPr>
          <a:xfrm>
            <a:off x="4951517" y="4860743"/>
            <a:ext cx="493405" cy="407773"/>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sz="2400" dirty="0"/>
              <a:t>D</a:t>
            </a:r>
          </a:p>
        </p:txBody>
      </p:sp>
      <p:sp>
        <p:nvSpPr>
          <p:cNvPr id="197" name="Rectangle 196"/>
          <p:cNvSpPr/>
          <p:nvPr/>
        </p:nvSpPr>
        <p:spPr>
          <a:xfrm>
            <a:off x="5797252" y="4860742"/>
            <a:ext cx="646040" cy="4077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5</a:t>
            </a:r>
          </a:p>
        </p:txBody>
      </p:sp>
      <p:sp>
        <p:nvSpPr>
          <p:cNvPr id="198" name="Rectangle 197"/>
          <p:cNvSpPr/>
          <p:nvPr/>
        </p:nvSpPr>
        <p:spPr>
          <a:xfrm>
            <a:off x="1216294" y="6062926"/>
            <a:ext cx="493405"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U</a:t>
            </a:r>
          </a:p>
        </p:txBody>
      </p:sp>
      <p:sp>
        <p:nvSpPr>
          <p:cNvPr id="199" name="Rectangle 198"/>
          <p:cNvSpPr/>
          <p:nvPr/>
        </p:nvSpPr>
        <p:spPr>
          <a:xfrm>
            <a:off x="6611266" y="2464214"/>
            <a:ext cx="646040" cy="40777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V</a:t>
            </a:r>
          </a:p>
        </p:txBody>
      </p:sp>
      <p:sp>
        <p:nvSpPr>
          <p:cNvPr id="200" name="Rectangle 199"/>
          <p:cNvSpPr/>
          <p:nvPr/>
        </p:nvSpPr>
        <p:spPr>
          <a:xfrm>
            <a:off x="6601315" y="4860741"/>
            <a:ext cx="646040" cy="407773"/>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2400" dirty="0"/>
          </a:p>
        </p:txBody>
      </p:sp>
      <p:sp>
        <p:nvSpPr>
          <p:cNvPr id="3" name="TextBox 2"/>
          <p:cNvSpPr txBox="1"/>
          <p:nvPr/>
        </p:nvSpPr>
        <p:spPr>
          <a:xfrm>
            <a:off x="7247355" y="4899182"/>
            <a:ext cx="3674404" cy="369332"/>
          </a:xfrm>
          <a:prstGeom prst="rect">
            <a:avLst/>
          </a:prstGeom>
        </p:spPr>
        <p:txBody>
          <a:bodyPr wrap="none" rtlCol="0">
            <a:spAutoFit/>
          </a:bodyPr>
          <a:lstStyle/>
          <a:p>
            <a:r>
              <a:rPr lang="en-US" dirty="0"/>
              <a:t>Need </a:t>
            </a:r>
            <a:r>
              <a:rPr lang="en-US"/>
              <a:t>to address missing values</a:t>
            </a:r>
          </a:p>
        </p:txBody>
      </p:sp>
    </p:spTree>
    <p:extLst>
      <p:ext uri="{BB962C8B-B14F-4D97-AF65-F5344CB8AC3E}">
        <p14:creationId xmlns:p14="http://schemas.microsoft.com/office/powerpoint/2010/main" val="22908593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7BEB64F-48B5-DE40-987A-FB713C1CE53E}"/>
              </a:ext>
            </a:extLst>
          </p:cNvPr>
          <p:cNvPicPr>
            <a:picLocks noChangeAspect="1"/>
          </p:cNvPicPr>
          <p:nvPr/>
        </p:nvPicPr>
        <p:blipFill>
          <a:blip r:embed="rId2"/>
          <a:stretch>
            <a:fillRect/>
          </a:stretch>
        </p:blipFill>
        <p:spPr>
          <a:xfrm>
            <a:off x="0" y="-1143000"/>
            <a:ext cx="12192000" cy="9144000"/>
          </a:xfrm>
          <a:prstGeom prst="rect">
            <a:avLst/>
          </a:prstGeom>
        </p:spPr>
      </p:pic>
      <p:sp>
        <p:nvSpPr>
          <p:cNvPr id="6" name="Title 5">
            <a:extLst>
              <a:ext uri="{FF2B5EF4-FFF2-40B4-BE49-F238E27FC236}">
                <a16:creationId xmlns:a16="http://schemas.microsoft.com/office/drawing/2014/main" id="{9E5FF01D-45CF-A14F-BE91-8591C1A991E1}"/>
              </a:ext>
            </a:extLst>
          </p:cNvPr>
          <p:cNvSpPr>
            <a:spLocks noGrp="1"/>
          </p:cNvSpPr>
          <p:nvPr>
            <p:ph type="title"/>
          </p:nvPr>
        </p:nvSpPr>
        <p:spPr>
          <a:xfrm>
            <a:off x="456294" y="3461657"/>
            <a:ext cx="10515600" cy="2852737"/>
          </a:xfrm>
        </p:spPr>
        <p:txBody>
          <a:bodyPr>
            <a:normAutofit/>
          </a:bodyPr>
          <a:lstStyle/>
          <a:p>
            <a:r>
              <a:rPr lang="en-US" sz="7200" b="1" dirty="0"/>
              <a:t>Demo</a:t>
            </a:r>
          </a:p>
        </p:txBody>
      </p:sp>
      <p:sp>
        <p:nvSpPr>
          <p:cNvPr id="9" name="Rectangle 8">
            <a:extLst>
              <a:ext uri="{FF2B5EF4-FFF2-40B4-BE49-F238E27FC236}">
                <a16:creationId xmlns:a16="http://schemas.microsoft.com/office/drawing/2014/main" id="{93272EE3-F89E-8C43-9A06-F1CBB985654B}"/>
              </a:ext>
            </a:extLst>
          </p:cNvPr>
          <p:cNvSpPr/>
          <p:nvPr/>
        </p:nvSpPr>
        <p:spPr>
          <a:xfrm>
            <a:off x="1159328" y="6488668"/>
            <a:ext cx="13405757" cy="369332"/>
          </a:xfrm>
          <a:prstGeom prst="rect">
            <a:avLst/>
          </a:prstGeom>
        </p:spPr>
        <p:txBody>
          <a:bodyPr wrap="square">
            <a:spAutoFit/>
          </a:bodyPr>
          <a:lstStyle/>
          <a:p>
            <a:r>
              <a:rPr lang="en-US" dirty="0">
                <a:solidFill>
                  <a:schemeClr val="bg1"/>
                </a:solidFill>
              </a:rPr>
              <a:t>http://</a:t>
            </a:r>
            <a:r>
              <a:rPr lang="en-US" dirty="0" err="1">
                <a:solidFill>
                  <a:schemeClr val="bg1"/>
                </a:solidFill>
              </a:rPr>
              <a:t>abcnews.go.com</a:t>
            </a:r>
            <a:r>
              <a:rPr lang="en-US" dirty="0">
                <a:solidFill>
                  <a:schemeClr val="bg1"/>
                </a:solidFill>
              </a:rPr>
              <a:t>/Lifestyle/silly-baby-panda-falls-flat-face-public-debut/</a:t>
            </a:r>
            <a:r>
              <a:rPr lang="en-US" dirty="0" err="1">
                <a:solidFill>
                  <a:schemeClr val="bg1"/>
                </a:solidFill>
              </a:rPr>
              <a:t>story?id</a:t>
            </a:r>
            <a:r>
              <a:rPr lang="en-US" dirty="0">
                <a:solidFill>
                  <a:schemeClr val="bg1"/>
                </a:solidFill>
              </a:rPr>
              <a:t>=42481478</a:t>
            </a:r>
          </a:p>
        </p:txBody>
      </p:sp>
    </p:spTree>
    <p:extLst>
      <p:ext uri="{BB962C8B-B14F-4D97-AF65-F5344CB8AC3E}">
        <p14:creationId xmlns:p14="http://schemas.microsoft.com/office/powerpoint/2010/main" val="15191155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838200" y="2411895"/>
            <a:ext cx="11618844" cy="609600"/>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r>
              <a:rPr lang="en-US" dirty="0"/>
              <a:t>Key Data Properties to Consider in EDA</a:t>
            </a:r>
          </a:p>
        </p:txBody>
      </p:sp>
      <p:sp>
        <p:nvSpPr>
          <p:cNvPr id="3" name="Content Placeholder 2"/>
          <p:cNvSpPr>
            <a:spLocks noGrp="1"/>
          </p:cNvSpPr>
          <p:nvPr>
            <p:ph idx="1"/>
          </p:nvPr>
        </p:nvSpPr>
        <p:spPr/>
        <p:txBody>
          <a:bodyPr/>
          <a:lstStyle/>
          <a:p>
            <a:pPr marL="471487" indent="-457200">
              <a:buFont typeface="Wingdings" charset="2"/>
              <a:buChar char="Ø"/>
            </a:pPr>
            <a:r>
              <a:rPr lang="en-US" b="1" dirty="0">
                <a:solidFill>
                  <a:schemeClr val="tx1">
                    <a:lumMod val="50000"/>
                    <a:lumOff val="50000"/>
                  </a:schemeClr>
                </a:solidFill>
              </a:rPr>
              <a:t>Structure -- </a:t>
            </a:r>
            <a:r>
              <a:rPr lang="en-US" i="1" dirty="0">
                <a:solidFill>
                  <a:schemeClr val="tx1">
                    <a:lumMod val="50000"/>
                    <a:lumOff val="50000"/>
                  </a:schemeClr>
                </a:solidFill>
              </a:rPr>
              <a:t>the “shape” of a data file</a:t>
            </a:r>
          </a:p>
          <a:p>
            <a:pPr marL="471487" indent="-457200">
              <a:buFont typeface="Wingdings" charset="2"/>
              <a:buChar char="Ø"/>
            </a:pPr>
            <a:r>
              <a:rPr lang="en-US" b="1" dirty="0">
                <a:solidFill>
                  <a:srgbClr val="7030A0"/>
                </a:solidFill>
              </a:rPr>
              <a:t>Granularity -- </a:t>
            </a:r>
            <a:r>
              <a:rPr lang="en-US" i="1" dirty="0">
                <a:solidFill>
                  <a:srgbClr val="7030A0"/>
                </a:solidFill>
              </a:rPr>
              <a:t>how fine/coarse is each datum</a:t>
            </a:r>
          </a:p>
          <a:p>
            <a:pPr marL="471487" indent="-457200"/>
            <a:r>
              <a:rPr lang="en-US" b="1" dirty="0">
                <a:solidFill>
                  <a:schemeClr val="tx1">
                    <a:lumMod val="50000"/>
                    <a:lumOff val="50000"/>
                  </a:schemeClr>
                </a:solidFill>
              </a:rPr>
              <a:t>Scope -- </a:t>
            </a:r>
            <a:r>
              <a:rPr lang="en-US" i="1" dirty="0">
                <a:solidFill>
                  <a:schemeClr val="tx1">
                    <a:lumMod val="50000"/>
                    <a:lumOff val="50000"/>
                  </a:schemeClr>
                </a:solidFill>
              </a:rPr>
              <a:t>how (in)complete is the data</a:t>
            </a:r>
          </a:p>
          <a:p>
            <a:pPr marL="471487" indent="-457200"/>
            <a:r>
              <a:rPr lang="en-US" b="1" dirty="0">
                <a:solidFill>
                  <a:schemeClr val="tx1">
                    <a:lumMod val="50000"/>
                    <a:lumOff val="50000"/>
                  </a:schemeClr>
                </a:solidFill>
              </a:rPr>
              <a:t>Temporality -- </a:t>
            </a:r>
            <a:r>
              <a:rPr lang="en-US" i="1" dirty="0">
                <a:solidFill>
                  <a:schemeClr val="tx1">
                    <a:lumMod val="50000"/>
                    <a:lumOff val="50000"/>
                  </a:schemeClr>
                </a:solidFill>
              </a:rPr>
              <a:t>how is the data situated in time</a:t>
            </a:r>
            <a:endParaRPr lang="en-US" b="1" dirty="0">
              <a:solidFill>
                <a:schemeClr val="tx1">
                  <a:lumMod val="50000"/>
                  <a:lumOff val="50000"/>
                </a:schemeClr>
              </a:solidFill>
            </a:endParaRPr>
          </a:p>
          <a:p>
            <a:pPr marL="471487" indent="-457200">
              <a:buFont typeface="Wingdings" charset="2"/>
              <a:buChar char="Ø"/>
            </a:pPr>
            <a:r>
              <a:rPr lang="en-US" b="1" dirty="0">
                <a:solidFill>
                  <a:schemeClr val="tx1">
                    <a:lumMod val="50000"/>
                    <a:lumOff val="50000"/>
                  </a:schemeClr>
                </a:solidFill>
              </a:rPr>
              <a:t>Faithfulness -- </a:t>
            </a:r>
            <a:r>
              <a:rPr lang="en-US" i="1" dirty="0">
                <a:solidFill>
                  <a:schemeClr val="tx1">
                    <a:lumMod val="50000"/>
                    <a:lumOff val="50000"/>
                  </a:schemeClr>
                </a:solidFill>
              </a:rPr>
              <a:t>how well does the data capture “reality”</a:t>
            </a:r>
          </a:p>
        </p:txBody>
      </p:sp>
    </p:spTree>
    <p:extLst>
      <p:ext uri="{BB962C8B-B14F-4D97-AF65-F5344CB8AC3E}">
        <p14:creationId xmlns:p14="http://schemas.microsoft.com/office/powerpoint/2010/main" val="1532733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2833142" y="505717"/>
            <a:ext cx="6380273" cy="1015663"/>
          </a:xfrm>
          <a:prstGeom prst="rect">
            <a:avLst/>
          </a:prstGeom>
          <a:noFill/>
        </p:spPr>
        <p:txBody>
          <a:bodyPr wrap="none" rtlCol="0">
            <a:spAutoFit/>
          </a:bodyPr>
          <a:lstStyle/>
          <a:p>
            <a:r>
              <a:rPr lang="en-US" sz="6000" dirty="0"/>
              <a:t>Congratulations!</a:t>
            </a:r>
          </a:p>
        </p:txBody>
      </p:sp>
      <p:sp>
        <p:nvSpPr>
          <p:cNvPr id="11" name="TextBox 10"/>
          <p:cNvSpPr txBox="1"/>
          <p:nvPr/>
        </p:nvSpPr>
        <p:spPr>
          <a:xfrm>
            <a:off x="6705802" y="2401181"/>
            <a:ext cx="4415620" cy="1754326"/>
          </a:xfrm>
          <a:prstGeom prst="rect">
            <a:avLst/>
          </a:prstGeom>
          <a:noFill/>
        </p:spPr>
        <p:txBody>
          <a:bodyPr wrap="square" rtlCol="0">
            <a:spAutoFit/>
          </a:bodyPr>
          <a:lstStyle/>
          <a:p>
            <a:r>
              <a:rPr lang="en-US" sz="3200" dirty="0"/>
              <a:t>You have </a:t>
            </a:r>
            <a:r>
              <a:rPr lang="en-US" sz="3600" b="1" dirty="0"/>
              <a:t>collected</a:t>
            </a:r>
            <a:r>
              <a:rPr lang="en-US" sz="3200" dirty="0"/>
              <a:t> </a:t>
            </a:r>
            <a:br>
              <a:rPr lang="en-US" sz="3200" dirty="0"/>
            </a:br>
            <a:r>
              <a:rPr lang="en-US" sz="3200" dirty="0"/>
              <a:t>or </a:t>
            </a:r>
            <a:r>
              <a:rPr lang="en-US" sz="4000" b="1" dirty="0"/>
              <a:t>been given</a:t>
            </a:r>
            <a:r>
              <a:rPr lang="en-US" sz="3200" b="1" dirty="0"/>
              <a:t> </a:t>
            </a:r>
            <a:r>
              <a:rPr lang="en-US" sz="3200" dirty="0"/>
              <a:t>a </a:t>
            </a:r>
            <a:br>
              <a:rPr lang="en-US" sz="3200" dirty="0"/>
            </a:br>
            <a:r>
              <a:rPr lang="en-US" sz="3200" dirty="0"/>
              <a:t>box of data?</a:t>
            </a:r>
          </a:p>
        </p:txBody>
      </p:sp>
      <p:sp>
        <p:nvSpPr>
          <p:cNvPr id="13" name="TextBox 12"/>
          <p:cNvSpPr txBox="1"/>
          <p:nvPr/>
        </p:nvSpPr>
        <p:spPr>
          <a:xfrm>
            <a:off x="6705802" y="4408209"/>
            <a:ext cx="4637808" cy="584775"/>
          </a:xfrm>
          <a:prstGeom prst="rect">
            <a:avLst/>
          </a:prstGeom>
          <a:noFill/>
        </p:spPr>
        <p:txBody>
          <a:bodyPr wrap="none" rtlCol="0">
            <a:spAutoFit/>
          </a:bodyPr>
          <a:lstStyle/>
          <a:p>
            <a:r>
              <a:rPr lang="en-US" sz="3200" dirty="0"/>
              <a:t>What do you do next?</a:t>
            </a:r>
          </a:p>
        </p:txBody>
      </p:sp>
      <p:grpSp>
        <p:nvGrpSpPr>
          <p:cNvPr id="8" name="Group 7">
            <a:extLst>
              <a:ext uri="{FF2B5EF4-FFF2-40B4-BE49-F238E27FC236}">
                <a16:creationId xmlns:a16="http://schemas.microsoft.com/office/drawing/2014/main" id="{A2EA7701-E417-634F-9E5D-E9E605E3CCC5}"/>
              </a:ext>
            </a:extLst>
          </p:cNvPr>
          <p:cNvGrpSpPr/>
          <p:nvPr/>
        </p:nvGrpSpPr>
        <p:grpSpPr>
          <a:xfrm>
            <a:off x="0" y="1521380"/>
            <a:ext cx="7358520" cy="4909513"/>
            <a:chOff x="2273865" y="1646238"/>
            <a:chExt cx="7358520" cy="4909513"/>
          </a:xfrm>
        </p:grpSpPr>
        <p:pic>
          <p:nvPicPr>
            <p:cNvPr id="12" name="Picture 11">
              <a:extLst>
                <a:ext uri="{FF2B5EF4-FFF2-40B4-BE49-F238E27FC236}">
                  <a16:creationId xmlns:a16="http://schemas.microsoft.com/office/drawing/2014/main" id="{F0A82616-AB63-E540-B638-5F97B64F93A4}"/>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8431" b="92974" l="7969" r="90000">
                          <a14:foregroundMark x1="7969" y1="50351" x2="8750" y2="51054"/>
                          <a14:foregroundMark x1="49375" y1="91803" x2="55781" y2="93208"/>
                          <a14:foregroundMark x1="55781" y1="93208" x2="58438" y2="91569"/>
                          <a14:foregroundMark x1="64375" y1="65340" x2="62031" y2="68150"/>
                          <a14:foregroundMark x1="43281" y1="8431" x2="48906" y2="12412"/>
                        </a14:backgroundRemoval>
                      </a14:imgEffect>
                    </a14:imgLayer>
                  </a14:imgProps>
                </a:ext>
              </a:extLst>
            </a:blip>
            <a:stretch>
              <a:fillRect/>
            </a:stretch>
          </p:blipFill>
          <p:spPr>
            <a:xfrm>
              <a:off x="2273865" y="1646238"/>
              <a:ext cx="7358520" cy="4909513"/>
            </a:xfrm>
            <a:prstGeom prst="rect">
              <a:avLst/>
            </a:prstGeom>
          </p:spPr>
        </p:pic>
        <p:sp>
          <p:nvSpPr>
            <p:cNvPr id="14" name="TextBox 13">
              <a:extLst>
                <a:ext uri="{FF2B5EF4-FFF2-40B4-BE49-F238E27FC236}">
                  <a16:creationId xmlns:a16="http://schemas.microsoft.com/office/drawing/2014/main" id="{5031E198-81B3-C241-93CE-93F516089B0E}"/>
                </a:ext>
              </a:extLst>
            </p:cNvPr>
            <p:cNvSpPr txBox="1"/>
            <p:nvPr/>
          </p:nvSpPr>
          <p:spPr>
            <a:xfrm rot="1189761">
              <a:off x="4606407" y="3333993"/>
              <a:ext cx="2226892" cy="523220"/>
            </a:xfrm>
            <a:prstGeom prst="rect">
              <a:avLst/>
            </a:prstGeom>
          </p:spPr>
          <p:txBody>
            <a:bodyPr wrap="none" rtlCol="0">
              <a:spAutoFit/>
            </a:bodyPr>
            <a:lstStyle/>
            <a:p>
              <a:r>
                <a:rPr lang="en-US" sz="2800" dirty="0"/>
                <a:t>Box of Data</a:t>
              </a:r>
            </a:p>
          </p:txBody>
        </p:sp>
      </p:grpSp>
    </p:spTree>
    <p:extLst>
      <p:ext uri="{BB962C8B-B14F-4D97-AF65-F5344CB8AC3E}">
        <p14:creationId xmlns:p14="http://schemas.microsoft.com/office/powerpoint/2010/main" val="17936283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838200" y="3061252"/>
            <a:ext cx="11618844" cy="609600"/>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r>
              <a:rPr lang="en-US" dirty="0"/>
              <a:t>Key Data Properties to Consider in EDA</a:t>
            </a:r>
          </a:p>
        </p:txBody>
      </p:sp>
      <p:sp>
        <p:nvSpPr>
          <p:cNvPr id="3" name="Content Placeholder 2"/>
          <p:cNvSpPr>
            <a:spLocks noGrp="1"/>
          </p:cNvSpPr>
          <p:nvPr>
            <p:ph idx="1"/>
          </p:nvPr>
        </p:nvSpPr>
        <p:spPr/>
        <p:txBody>
          <a:bodyPr/>
          <a:lstStyle/>
          <a:p>
            <a:pPr marL="471487" indent="-457200">
              <a:buFont typeface="Wingdings" charset="2"/>
              <a:buChar char="Ø"/>
            </a:pPr>
            <a:r>
              <a:rPr lang="en-US" b="1" dirty="0">
                <a:solidFill>
                  <a:schemeClr val="tx1">
                    <a:lumMod val="50000"/>
                    <a:lumOff val="50000"/>
                  </a:schemeClr>
                </a:solidFill>
              </a:rPr>
              <a:t>Structure -- </a:t>
            </a:r>
            <a:r>
              <a:rPr lang="en-US" i="1" dirty="0">
                <a:solidFill>
                  <a:schemeClr val="tx1">
                    <a:lumMod val="50000"/>
                    <a:lumOff val="50000"/>
                  </a:schemeClr>
                </a:solidFill>
              </a:rPr>
              <a:t>the “shape” of a data file</a:t>
            </a:r>
          </a:p>
          <a:p>
            <a:pPr marL="471487" indent="-457200">
              <a:buFont typeface="Wingdings" charset="2"/>
              <a:buChar char="Ø"/>
            </a:pPr>
            <a:r>
              <a:rPr lang="en-US" b="1" dirty="0">
                <a:solidFill>
                  <a:schemeClr val="tx1">
                    <a:lumMod val="50000"/>
                    <a:lumOff val="50000"/>
                  </a:schemeClr>
                </a:solidFill>
              </a:rPr>
              <a:t>Granularity -- </a:t>
            </a:r>
            <a:r>
              <a:rPr lang="en-US" i="1" dirty="0">
                <a:solidFill>
                  <a:schemeClr val="tx1">
                    <a:lumMod val="50000"/>
                    <a:lumOff val="50000"/>
                  </a:schemeClr>
                </a:solidFill>
              </a:rPr>
              <a:t>how fine/coarse is each datum</a:t>
            </a:r>
          </a:p>
          <a:p>
            <a:pPr marL="471487" indent="-457200"/>
            <a:r>
              <a:rPr lang="en-US" b="1" dirty="0">
                <a:solidFill>
                  <a:srgbClr val="7030A0"/>
                </a:solidFill>
              </a:rPr>
              <a:t>Scope -- </a:t>
            </a:r>
            <a:r>
              <a:rPr lang="en-US" i="1" dirty="0">
                <a:solidFill>
                  <a:srgbClr val="7030A0"/>
                </a:solidFill>
              </a:rPr>
              <a:t>how (in)complete is the data</a:t>
            </a:r>
          </a:p>
          <a:p>
            <a:pPr marL="471487" indent="-457200">
              <a:buFont typeface="Wingdings" charset="2"/>
              <a:buChar char="Ø"/>
            </a:pPr>
            <a:r>
              <a:rPr lang="en-US" b="1" dirty="0">
                <a:solidFill>
                  <a:schemeClr val="tx1">
                    <a:lumMod val="50000"/>
                    <a:lumOff val="50000"/>
                  </a:schemeClr>
                </a:solidFill>
              </a:rPr>
              <a:t>Temporality -- </a:t>
            </a:r>
            <a:r>
              <a:rPr lang="en-US" i="1" dirty="0">
                <a:solidFill>
                  <a:schemeClr val="tx1">
                    <a:lumMod val="50000"/>
                    <a:lumOff val="50000"/>
                  </a:schemeClr>
                </a:solidFill>
              </a:rPr>
              <a:t>how is the data situated in time</a:t>
            </a:r>
          </a:p>
          <a:p>
            <a:pPr marL="471487" indent="-457200"/>
            <a:r>
              <a:rPr lang="en-US" b="1" dirty="0">
                <a:solidFill>
                  <a:schemeClr val="tx1">
                    <a:lumMod val="50000"/>
                    <a:lumOff val="50000"/>
                  </a:schemeClr>
                </a:solidFill>
              </a:rPr>
              <a:t>Faithfulness -- </a:t>
            </a:r>
            <a:r>
              <a:rPr lang="en-US" i="1" dirty="0">
                <a:solidFill>
                  <a:schemeClr val="tx1">
                    <a:lumMod val="50000"/>
                    <a:lumOff val="50000"/>
                  </a:schemeClr>
                </a:solidFill>
              </a:rPr>
              <a:t>how well does the data capture “reality”</a:t>
            </a:r>
          </a:p>
        </p:txBody>
      </p:sp>
    </p:spTree>
    <p:extLst>
      <p:ext uri="{BB962C8B-B14F-4D97-AF65-F5344CB8AC3E}">
        <p14:creationId xmlns:p14="http://schemas.microsoft.com/office/powerpoint/2010/main" val="15843786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Scope</a:t>
            </a:r>
          </a:p>
        </p:txBody>
      </p:sp>
      <p:sp>
        <p:nvSpPr>
          <p:cNvPr id="3" name="Content Placeholder 2"/>
          <p:cNvSpPr>
            <a:spLocks noGrp="1"/>
          </p:cNvSpPr>
          <p:nvPr>
            <p:ph idx="1"/>
          </p:nvPr>
        </p:nvSpPr>
        <p:spPr/>
        <p:txBody>
          <a:bodyPr>
            <a:normAutofit lnSpcReduction="10000"/>
          </a:bodyPr>
          <a:lstStyle/>
          <a:p>
            <a:r>
              <a:rPr lang="en-US" dirty="0"/>
              <a:t>Does my data cover my area of interest?</a:t>
            </a:r>
          </a:p>
          <a:p>
            <a:pPr lvl="1"/>
            <a:r>
              <a:rPr lang="en-US" b="1" dirty="0"/>
              <a:t>Example:</a:t>
            </a:r>
            <a:r>
              <a:rPr lang="en-US" dirty="0"/>
              <a:t> </a:t>
            </a:r>
            <a:r>
              <a:rPr lang="en-US" i="1" dirty="0"/>
              <a:t>I am interested in studying crime in California but I only have Berkeley crime data. </a:t>
            </a:r>
          </a:p>
          <a:p>
            <a:r>
              <a:rPr lang="en-US" dirty="0"/>
              <a:t>Is my data too expansive?</a:t>
            </a:r>
          </a:p>
          <a:p>
            <a:pPr lvl="1"/>
            <a:r>
              <a:rPr lang="en-US" b="1" dirty="0"/>
              <a:t>Example:</a:t>
            </a:r>
            <a:r>
              <a:rPr lang="en-US" dirty="0"/>
              <a:t> </a:t>
            </a:r>
            <a:r>
              <a:rPr lang="en-US" i="1" dirty="0"/>
              <a:t>I am interested in student grades for DS100 but have student grades for all statistics classes.</a:t>
            </a:r>
          </a:p>
          <a:p>
            <a:pPr lvl="1"/>
            <a:r>
              <a:rPr lang="en-US" b="1" dirty="0"/>
              <a:t>Solution:</a:t>
            </a:r>
            <a:r>
              <a:rPr lang="en-US" dirty="0"/>
              <a:t> </a:t>
            </a:r>
            <a:r>
              <a:rPr lang="en-US" i="1" dirty="0"/>
              <a:t>Filtering </a:t>
            </a:r>
            <a:r>
              <a:rPr lang="en-US" i="1" dirty="0">
                <a:sym typeface="Wingdings"/>
              </a:rPr>
              <a:t> Implications on sample?</a:t>
            </a:r>
          </a:p>
          <a:p>
            <a:pPr lvl="2"/>
            <a:r>
              <a:rPr lang="en-US" i="1" dirty="0">
                <a:sym typeface="Wingdings"/>
              </a:rPr>
              <a:t>If the data is a sample I may have poor coverage after filtering </a:t>
            </a:r>
            <a:r>
              <a:rPr lang="mr-IN" i="1" dirty="0">
                <a:sym typeface="Wingdings"/>
              </a:rPr>
              <a:t>…</a:t>
            </a:r>
            <a:endParaRPr lang="en-US" i="1" dirty="0">
              <a:sym typeface="Wingdings"/>
            </a:endParaRPr>
          </a:p>
          <a:p>
            <a:r>
              <a:rPr lang="en-US" dirty="0"/>
              <a:t>Does my data cover the right time frame?</a:t>
            </a:r>
          </a:p>
          <a:p>
            <a:pPr lvl="1"/>
            <a:r>
              <a:rPr lang="en-US" dirty="0"/>
              <a:t>More on this in temporality </a:t>
            </a:r>
            <a:r>
              <a:rPr lang="mr-IN" dirty="0"/>
              <a:t>…</a:t>
            </a:r>
            <a:r>
              <a:rPr lang="en-US" dirty="0"/>
              <a:t> </a:t>
            </a:r>
          </a:p>
        </p:txBody>
      </p:sp>
    </p:spTree>
    <p:extLst>
      <p:ext uri="{BB962C8B-B14F-4D97-AF65-F5344CB8AC3E}">
        <p14:creationId xmlns:p14="http://schemas.microsoft.com/office/powerpoint/2010/main" val="190742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838200" y="3061252"/>
            <a:ext cx="11618844" cy="609600"/>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r>
              <a:rPr lang="en-US" dirty="0"/>
              <a:t>Key Data Properties to Consider in EDA</a:t>
            </a:r>
          </a:p>
        </p:txBody>
      </p:sp>
      <p:sp>
        <p:nvSpPr>
          <p:cNvPr id="3" name="Content Placeholder 2"/>
          <p:cNvSpPr>
            <a:spLocks noGrp="1"/>
          </p:cNvSpPr>
          <p:nvPr>
            <p:ph idx="1"/>
          </p:nvPr>
        </p:nvSpPr>
        <p:spPr/>
        <p:txBody>
          <a:bodyPr/>
          <a:lstStyle/>
          <a:p>
            <a:pPr marL="471487" indent="-457200">
              <a:buFont typeface="Wingdings" charset="2"/>
              <a:buChar char="Ø"/>
            </a:pPr>
            <a:r>
              <a:rPr lang="en-US" b="1" dirty="0">
                <a:solidFill>
                  <a:schemeClr val="tx1">
                    <a:lumMod val="50000"/>
                    <a:lumOff val="50000"/>
                  </a:schemeClr>
                </a:solidFill>
              </a:rPr>
              <a:t>Structure -- </a:t>
            </a:r>
            <a:r>
              <a:rPr lang="en-US" i="1" dirty="0">
                <a:solidFill>
                  <a:schemeClr val="tx1">
                    <a:lumMod val="50000"/>
                    <a:lumOff val="50000"/>
                  </a:schemeClr>
                </a:solidFill>
              </a:rPr>
              <a:t>the “shape” of a data file</a:t>
            </a:r>
          </a:p>
          <a:p>
            <a:pPr marL="471487" indent="-457200">
              <a:buFont typeface="Wingdings" charset="2"/>
              <a:buChar char="Ø"/>
            </a:pPr>
            <a:r>
              <a:rPr lang="en-US" b="1" dirty="0">
                <a:solidFill>
                  <a:schemeClr val="tx1">
                    <a:lumMod val="50000"/>
                    <a:lumOff val="50000"/>
                  </a:schemeClr>
                </a:solidFill>
              </a:rPr>
              <a:t>Granularity -- </a:t>
            </a:r>
            <a:r>
              <a:rPr lang="en-US" i="1" dirty="0">
                <a:solidFill>
                  <a:schemeClr val="tx1">
                    <a:lumMod val="50000"/>
                    <a:lumOff val="50000"/>
                  </a:schemeClr>
                </a:solidFill>
              </a:rPr>
              <a:t>how fine/coarse is each datum</a:t>
            </a:r>
          </a:p>
          <a:p>
            <a:pPr marL="471487" indent="-457200"/>
            <a:r>
              <a:rPr lang="en-US" b="1" dirty="0">
                <a:solidFill>
                  <a:srgbClr val="7030A0"/>
                </a:solidFill>
              </a:rPr>
              <a:t>Scope -- </a:t>
            </a:r>
            <a:r>
              <a:rPr lang="en-US" i="1" dirty="0">
                <a:solidFill>
                  <a:srgbClr val="7030A0"/>
                </a:solidFill>
              </a:rPr>
              <a:t>how (in)complete is the data</a:t>
            </a:r>
          </a:p>
          <a:p>
            <a:pPr marL="471487" indent="-457200">
              <a:buFont typeface="Wingdings" charset="2"/>
              <a:buChar char="Ø"/>
            </a:pPr>
            <a:r>
              <a:rPr lang="en-US" b="1" dirty="0">
                <a:solidFill>
                  <a:schemeClr val="tx1">
                    <a:lumMod val="50000"/>
                    <a:lumOff val="50000"/>
                  </a:schemeClr>
                </a:solidFill>
              </a:rPr>
              <a:t>Temporality -- </a:t>
            </a:r>
            <a:r>
              <a:rPr lang="en-US" i="1" dirty="0">
                <a:solidFill>
                  <a:schemeClr val="tx1">
                    <a:lumMod val="50000"/>
                    <a:lumOff val="50000"/>
                  </a:schemeClr>
                </a:solidFill>
              </a:rPr>
              <a:t>how is the data situated in time</a:t>
            </a:r>
          </a:p>
          <a:p>
            <a:pPr marL="471487" indent="-457200"/>
            <a:r>
              <a:rPr lang="en-US" b="1" dirty="0">
                <a:solidFill>
                  <a:schemeClr val="tx1">
                    <a:lumMod val="50000"/>
                    <a:lumOff val="50000"/>
                  </a:schemeClr>
                </a:solidFill>
              </a:rPr>
              <a:t>Faithfulness -- </a:t>
            </a:r>
            <a:r>
              <a:rPr lang="en-US" i="1" dirty="0">
                <a:solidFill>
                  <a:schemeClr val="tx1">
                    <a:lumMod val="50000"/>
                    <a:lumOff val="50000"/>
                  </a:schemeClr>
                </a:solidFill>
              </a:rPr>
              <a:t>how well does the data capture “reality”</a:t>
            </a:r>
          </a:p>
        </p:txBody>
      </p:sp>
    </p:spTree>
    <p:extLst>
      <p:ext uri="{BB962C8B-B14F-4D97-AF65-F5344CB8AC3E}">
        <p14:creationId xmlns:p14="http://schemas.microsoft.com/office/powerpoint/2010/main" val="214017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838200" y="3763618"/>
            <a:ext cx="11618844" cy="609600"/>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r>
              <a:rPr lang="en-US" dirty="0"/>
              <a:t>Key Data Properties to Consider in EDA</a:t>
            </a:r>
          </a:p>
        </p:txBody>
      </p:sp>
      <p:sp>
        <p:nvSpPr>
          <p:cNvPr id="3" name="Content Placeholder 2"/>
          <p:cNvSpPr>
            <a:spLocks noGrp="1"/>
          </p:cNvSpPr>
          <p:nvPr>
            <p:ph idx="1"/>
          </p:nvPr>
        </p:nvSpPr>
        <p:spPr/>
        <p:txBody>
          <a:bodyPr/>
          <a:lstStyle/>
          <a:p>
            <a:pPr marL="471487" indent="-457200">
              <a:buFont typeface="Wingdings" charset="2"/>
              <a:buChar char="Ø"/>
            </a:pPr>
            <a:r>
              <a:rPr lang="en-US" b="1" dirty="0">
                <a:solidFill>
                  <a:schemeClr val="tx1">
                    <a:lumMod val="50000"/>
                    <a:lumOff val="50000"/>
                  </a:schemeClr>
                </a:solidFill>
              </a:rPr>
              <a:t>Structure -- </a:t>
            </a:r>
            <a:r>
              <a:rPr lang="en-US" i="1" dirty="0">
                <a:solidFill>
                  <a:schemeClr val="tx1">
                    <a:lumMod val="50000"/>
                    <a:lumOff val="50000"/>
                  </a:schemeClr>
                </a:solidFill>
              </a:rPr>
              <a:t>the “shape” of a data file</a:t>
            </a:r>
          </a:p>
          <a:p>
            <a:pPr marL="471487" indent="-457200">
              <a:buFont typeface="Wingdings" charset="2"/>
              <a:buChar char="Ø"/>
            </a:pPr>
            <a:r>
              <a:rPr lang="en-US" b="1" dirty="0">
                <a:solidFill>
                  <a:schemeClr val="tx1">
                    <a:lumMod val="50000"/>
                    <a:lumOff val="50000"/>
                  </a:schemeClr>
                </a:solidFill>
              </a:rPr>
              <a:t>Granularity -- </a:t>
            </a:r>
            <a:r>
              <a:rPr lang="en-US" i="1" dirty="0">
                <a:solidFill>
                  <a:schemeClr val="tx1">
                    <a:lumMod val="50000"/>
                    <a:lumOff val="50000"/>
                  </a:schemeClr>
                </a:solidFill>
              </a:rPr>
              <a:t>how fine/coarse is each datum</a:t>
            </a:r>
          </a:p>
          <a:p>
            <a:pPr marL="471487" indent="-457200"/>
            <a:r>
              <a:rPr lang="en-US" b="1" dirty="0">
                <a:solidFill>
                  <a:schemeClr val="tx1">
                    <a:lumMod val="50000"/>
                    <a:lumOff val="50000"/>
                  </a:schemeClr>
                </a:solidFill>
              </a:rPr>
              <a:t>Scope -- </a:t>
            </a:r>
            <a:r>
              <a:rPr lang="en-US" i="1" dirty="0">
                <a:solidFill>
                  <a:schemeClr val="tx1">
                    <a:lumMod val="50000"/>
                    <a:lumOff val="50000"/>
                  </a:schemeClr>
                </a:solidFill>
              </a:rPr>
              <a:t>how (in)complete is the data</a:t>
            </a:r>
          </a:p>
          <a:p>
            <a:pPr marL="471487" indent="-457200">
              <a:buFont typeface="Wingdings" charset="2"/>
              <a:buChar char="Ø"/>
            </a:pPr>
            <a:r>
              <a:rPr lang="en-US" b="1" dirty="0">
                <a:solidFill>
                  <a:srgbClr val="7030A0"/>
                </a:solidFill>
              </a:rPr>
              <a:t>Temporality -- </a:t>
            </a:r>
            <a:r>
              <a:rPr lang="en-US" i="1" dirty="0">
                <a:solidFill>
                  <a:srgbClr val="7030A0"/>
                </a:solidFill>
              </a:rPr>
              <a:t>how is the data situated in time</a:t>
            </a:r>
          </a:p>
          <a:p>
            <a:pPr marL="471487" indent="-457200"/>
            <a:r>
              <a:rPr lang="en-US" b="1" dirty="0">
                <a:solidFill>
                  <a:schemeClr val="tx1">
                    <a:lumMod val="50000"/>
                    <a:lumOff val="50000"/>
                  </a:schemeClr>
                </a:solidFill>
              </a:rPr>
              <a:t>Faithfulness -- </a:t>
            </a:r>
            <a:r>
              <a:rPr lang="en-US" i="1" dirty="0">
                <a:solidFill>
                  <a:schemeClr val="tx1">
                    <a:lumMod val="50000"/>
                    <a:lumOff val="50000"/>
                  </a:schemeClr>
                </a:solidFill>
              </a:rPr>
              <a:t>how well does the data capture “reality”</a:t>
            </a:r>
          </a:p>
        </p:txBody>
      </p:sp>
    </p:spTree>
    <p:extLst>
      <p:ext uri="{BB962C8B-B14F-4D97-AF65-F5344CB8AC3E}">
        <p14:creationId xmlns:p14="http://schemas.microsoft.com/office/powerpoint/2010/main" val="1035478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Temporality</a:t>
            </a:r>
          </a:p>
        </p:txBody>
      </p:sp>
      <p:sp>
        <p:nvSpPr>
          <p:cNvPr id="3" name="Content Placeholder 2"/>
          <p:cNvSpPr>
            <a:spLocks noGrp="1"/>
          </p:cNvSpPr>
          <p:nvPr>
            <p:ph idx="1"/>
          </p:nvPr>
        </p:nvSpPr>
        <p:spPr/>
        <p:txBody>
          <a:bodyPr>
            <a:normAutofit fontScale="85000" lnSpcReduction="20000"/>
          </a:bodyPr>
          <a:lstStyle/>
          <a:p>
            <a:r>
              <a:rPr lang="en-US" dirty="0"/>
              <a:t>What is the meaning of a the time and date fields?</a:t>
            </a:r>
          </a:p>
          <a:p>
            <a:pPr lvl="1"/>
            <a:r>
              <a:rPr lang="en-US" dirty="0"/>
              <a:t>When the “event” happened?</a:t>
            </a:r>
          </a:p>
          <a:p>
            <a:pPr lvl="1"/>
            <a:r>
              <a:rPr lang="en-US" dirty="0"/>
              <a:t>When the data was collected or was entered into the system?</a:t>
            </a:r>
          </a:p>
          <a:p>
            <a:r>
              <a:rPr lang="en-US" dirty="0"/>
              <a:t>Time depends on where? (Time zones &amp; daylight savings)</a:t>
            </a:r>
          </a:p>
          <a:p>
            <a:pPr lvl="1"/>
            <a:r>
              <a:rPr lang="en-US" dirty="0"/>
              <a:t>Learn to use </a:t>
            </a:r>
            <a:r>
              <a:rPr lang="en-US" b="1" dirty="0" err="1"/>
              <a:t>datetime</a:t>
            </a:r>
            <a:r>
              <a:rPr lang="en-US" dirty="0"/>
              <a:t> python library</a:t>
            </a:r>
          </a:p>
          <a:p>
            <a:r>
              <a:rPr lang="en-US" dirty="0"/>
              <a:t>Multiple string representation (depends on region): 08/08/08?</a:t>
            </a:r>
          </a:p>
          <a:p>
            <a:r>
              <a:rPr lang="en-US" dirty="0"/>
              <a:t>Are there strange null values?</a:t>
            </a:r>
          </a:p>
          <a:p>
            <a:pPr lvl="1"/>
            <a:r>
              <a:rPr lang="en-US" dirty="0"/>
              <a:t>January 1</a:t>
            </a:r>
            <a:r>
              <a:rPr lang="en-US" baseline="30000" dirty="0"/>
              <a:t>st</a:t>
            </a:r>
            <a:r>
              <a:rPr lang="en-US" dirty="0"/>
              <a:t> 1970, January 1</a:t>
            </a:r>
            <a:r>
              <a:rPr lang="en-US" baseline="30000" dirty="0"/>
              <a:t>st</a:t>
            </a:r>
            <a:r>
              <a:rPr lang="en-US" dirty="0"/>
              <a:t> 1900</a:t>
            </a:r>
          </a:p>
          <a:p>
            <a:pPr lvl="1"/>
            <a:r>
              <a:rPr lang="en-US" dirty="0"/>
              <a:t>Date the data was copied into a database (look for many matching timestamps)</a:t>
            </a:r>
          </a:p>
          <a:p>
            <a:r>
              <a:rPr lang="en-US" dirty="0"/>
              <a:t>Is there periodicity? Diurnal patterns</a:t>
            </a:r>
          </a:p>
        </p:txBody>
      </p:sp>
    </p:spTree>
    <p:extLst>
      <p:ext uri="{BB962C8B-B14F-4D97-AF65-F5344CB8AC3E}">
        <p14:creationId xmlns:p14="http://schemas.microsoft.com/office/powerpoint/2010/main" val="1694313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838200" y="3763618"/>
            <a:ext cx="11618844" cy="609600"/>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r>
              <a:rPr lang="en-US" dirty="0"/>
              <a:t>Key Data Properties to Consider in EDA</a:t>
            </a:r>
          </a:p>
        </p:txBody>
      </p:sp>
      <p:sp>
        <p:nvSpPr>
          <p:cNvPr id="3" name="Content Placeholder 2"/>
          <p:cNvSpPr>
            <a:spLocks noGrp="1"/>
          </p:cNvSpPr>
          <p:nvPr>
            <p:ph idx="1"/>
          </p:nvPr>
        </p:nvSpPr>
        <p:spPr/>
        <p:txBody>
          <a:bodyPr/>
          <a:lstStyle/>
          <a:p>
            <a:pPr marL="471487" indent="-457200">
              <a:buFont typeface="Wingdings" charset="2"/>
              <a:buChar char="Ø"/>
            </a:pPr>
            <a:r>
              <a:rPr lang="en-US" b="1" dirty="0">
                <a:solidFill>
                  <a:schemeClr val="tx1">
                    <a:lumMod val="50000"/>
                    <a:lumOff val="50000"/>
                  </a:schemeClr>
                </a:solidFill>
              </a:rPr>
              <a:t>Structure -- </a:t>
            </a:r>
            <a:r>
              <a:rPr lang="en-US" i="1" dirty="0">
                <a:solidFill>
                  <a:schemeClr val="tx1">
                    <a:lumMod val="50000"/>
                    <a:lumOff val="50000"/>
                  </a:schemeClr>
                </a:solidFill>
              </a:rPr>
              <a:t>the “shape” of a data file</a:t>
            </a:r>
          </a:p>
          <a:p>
            <a:pPr marL="471487" indent="-457200">
              <a:buFont typeface="Wingdings" charset="2"/>
              <a:buChar char="Ø"/>
            </a:pPr>
            <a:r>
              <a:rPr lang="en-US" b="1" dirty="0">
                <a:solidFill>
                  <a:schemeClr val="tx1">
                    <a:lumMod val="50000"/>
                    <a:lumOff val="50000"/>
                  </a:schemeClr>
                </a:solidFill>
              </a:rPr>
              <a:t>Granularity -- </a:t>
            </a:r>
            <a:r>
              <a:rPr lang="en-US" i="1" dirty="0">
                <a:solidFill>
                  <a:schemeClr val="tx1">
                    <a:lumMod val="50000"/>
                    <a:lumOff val="50000"/>
                  </a:schemeClr>
                </a:solidFill>
              </a:rPr>
              <a:t>how fine/coarse is each datum</a:t>
            </a:r>
          </a:p>
          <a:p>
            <a:pPr marL="471487" indent="-457200"/>
            <a:r>
              <a:rPr lang="en-US" b="1" dirty="0">
                <a:solidFill>
                  <a:schemeClr val="tx1">
                    <a:lumMod val="50000"/>
                    <a:lumOff val="50000"/>
                  </a:schemeClr>
                </a:solidFill>
              </a:rPr>
              <a:t>Scope -- </a:t>
            </a:r>
            <a:r>
              <a:rPr lang="en-US" i="1" dirty="0">
                <a:solidFill>
                  <a:schemeClr val="tx1">
                    <a:lumMod val="50000"/>
                    <a:lumOff val="50000"/>
                  </a:schemeClr>
                </a:solidFill>
              </a:rPr>
              <a:t>how (in)complete is the data</a:t>
            </a:r>
          </a:p>
          <a:p>
            <a:pPr marL="471487" indent="-457200">
              <a:buFont typeface="Wingdings" charset="2"/>
              <a:buChar char="Ø"/>
            </a:pPr>
            <a:r>
              <a:rPr lang="en-US" b="1" dirty="0">
                <a:solidFill>
                  <a:srgbClr val="7030A0"/>
                </a:solidFill>
              </a:rPr>
              <a:t>Temporality -- </a:t>
            </a:r>
            <a:r>
              <a:rPr lang="en-US" i="1" dirty="0">
                <a:solidFill>
                  <a:srgbClr val="7030A0"/>
                </a:solidFill>
              </a:rPr>
              <a:t>how is the data situated in time</a:t>
            </a:r>
          </a:p>
          <a:p>
            <a:pPr marL="471487" indent="-457200"/>
            <a:r>
              <a:rPr lang="en-US" b="1" dirty="0">
                <a:solidFill>
                  <a:schemeClr val="tx1">
                    <a:lumMod val="50000"/>
                    <a:lumOff val="50000"/>
                  </a:schemeClr>
                </a:solidFill>
              </a:rPr>
              <a:t>Faithfulness -- </a:t>
            </a:r>
            <a:r>
              <a:rPr lang="en-US" i="1" dirty="0">
                <a:solidFill>
                  <a:schemeClr val="tx1">
                    <a:lumMod val="50000"/>
                    <a:lumOff val="50000"/>
                  </a:schemeClr>
                </a:solidFill>
              </a:rPr>
              <a:t>how well does the data capture “reality”</a:t>
            </a:r>
          </a:p>
        </p:txBody>
      </p:sp>
    </p:spTree>
    <p:extLst>
      <p:ext uri="{BB962C8B-B14F-4D97-AF65-F5344CB8AC3E}">
        <p14:creationId xmlns:p14="http://schemas.microsoft.com/office/powerpoint/2010/main" val="841439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838200" y="4373218"/>
            <a:ext cx="11618844" cy="609600"/>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r>
              <a:rPr lang="en-US" dirty="0"/>
              <a:t>Key Data Properties to Consider in EDA</a:t>
            </a:r>
          </a:p>
        </p:txBody>
      </p:sp>
      <p:sp>
        <p:nvSpPr>
          <p:cNvPr id="3" name="Content Placeholder 2"/>
          <p:cNvSpPr>
            <a:spLocks noGrp="1"/>
          </p:cNvSpPr>
          <p:nvPr>
            <p:ph idx="1"/>
          </p:nvPr>
        </p:nvSpPr>
        <p:spPr/>
        <p:txBody>
          <a:bodyPr/>
          <a:lstStyle/>
          <a:p>
            <a:pPr marL="471487" indent="-457200">
              <a:buFont typeface="Wingdings" charset="2"/>
              <a:buChar char="Ø"/>
            </a:pPr>
            <a:r>
              <a:rPr lang="en-US" b="1" dirty="0">
                <a:solidFill>
                  <a:schemeClr val="tx1">
                    <a:lumMod val="50000"/>
                    <a:lumOff val="50000"/>
                  </a:schemeClr>
                </a:solidFill>
              </a:rPr>
              <a:t>Structure -- </a:t>
            </a:r>
            <a:r>
              <a:rPr lang="en-US" i="1" dirty="0">
                <a:solidFill>
                  <a:schemeClr val="tx1">
                    <a:lumMod val="50000"/>
                    <a:lumOff val="50000"/>
                  </a:schemeClr>
                </a:solidFill>
              </a:rPr>
              <a:t>the “shape” of a data file</a:t>
            </a:r>
          </a:p>
          <a:p>
            <a:pPr marL="471487" indent="-457200">
              <a:buFont typeface="Wingdings" charset="2"/>
              <a:buChar char="Ø"/>
            </a:pPr>
            <a:r>
              <a:rPr lang="en-US" b="1" dirty="0">
                <a:solidFill>
                  <a:schemeClr val="tx1">
                    <a:lumMod val="50000"/>
                    <a:lumOff val="50000"/>
                  </a:schemeClr>
                </a:solidFill>
              </a:rPr>
              <a:t>Granularity -- </a:t>
            </a:r>
            <a:r>
              <a:rPr lang="en-US" i="1" dirty="0">
                <a:solidFill>
                  <a:schemeClr val="tx1">
                    <a:lumMod val="50000"/>
                    <a:lumOff val="50000"/>
                  </a:schemeClr>
                </a:solidFill>
              </a:rPr>
              <a:t>how fine/coarse is each datum</a:t>
            </a:r>
          </a:p>
          <a:p>
            <a:pPr marL="471487" indent="-457200"/>
            <a:r>
              <a:rPr lang="en-US" b="1" dirty="0">
                <a:solidFill>
                  <a:schemeClr val="tx1">
                    <a:lumMod val="50000"/>
                    <a:lumOff val="50000"/>
                  </a:schemeClr>
                </a:solidFill>
              </a:rPr>
              <a:t>Scope -- </a:t>
            </a:r>
            <a:r>
              <a:rPr lang="en-US" i="1" dirty="0">
                <a:solidFill>
                  <a:schemeClr val="tx1">
                    <a:lumMod val="50000"/>
                    <a:lumOff val="50000"/>
                  </a:schemeClr>
                </a:solidFill>
              </a:rPr>
              <a:t>how (in)complete is the data</a:t>
            </a:r>
          </a:p>
          <a:p>
            <a:pPr marL="471487" indent="-457200">
              <a:buFont typeface="Wingdings" charset="2"/>
              <a:buChar char="Ø"/>
            </a:pPr>
            <a:r>
              <a:rPr lang="en-US" b="1" dirty="0">
                <a:solidFill>
                  <a:schemeClr val="tx1">
                    <a:lumMod val="50000"/>
                    <a:lumOff val="50000"/>
                  </a:schemeClr>
                </a:solidFill>
              </a:rPr>
              <a:t>Temporality -- </a:t>
            </a:r>
            <a:r>
              <a:rPr lang="en-US" i="1" dirty="0">
                <a:solidFill>
                  <a:schemeClr val="tx1">
                    <a:lumMod val="50000"/>
                    <a:lumOff val="50000"/>
                  </a:schemeClr>
                </a:solidFill>
              </a:rPr>
              <a:t>how is the data situated in time</a:t>
            </a:r>
          </a:p>
          <a:p>
            <a:pPr marL="471487" indent="-457200"/>
            <a:r>
              <a:rPr lang="en-US" b="1" dirty="0">
                <a:solidFill>
                  <a:srgbClr val="7030A0"/>
                </a:solidFill>
              </a:rPr>
              <a:t>Faithfulness -- </a:t>
            </a:r>
            <a:r>
              <a:rPr lang="en-US" i="1" dirty="0">
                <a:solidFill>
                  <a:srgbClr val="7030A0"/>
                </a:solidFill>
              </a:rPr>
              <a:t>how well does the data capture “reality”</a:t>
            </a:r>
          </a:p>
        </p:txBody>
      </p:sp>
    </p:spTree>
    <p:extLst>
      <p:ext uri="{BB962C8B-B14F-4D97-AF65-F5344CB8AC3E}">
        <p14:creationId xmlns:p14="http://schemas.microsoft.com/office/powerpoint/2010/main" val="8949366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Faithfulness: </a:t>
            </a:r>
            <a:r>
              <a:rPr lang="en-US" i="1" dirty="0"/>
              <a:t>Do I trust this data?</a:t>
            </a:r>
          </a:p>
        </p:txBody>
      </p:sp>
      <p:sp>
        <p:nvSpPr>
          <p:cNvPr id="3" name="Content Placeholder 2"/>
          <p:cNvSpPr>
            <a:spLocks noGrp="1"/>
          </p:cNvSpPr>
          <p:nvPr>
            <p:ph idx="1"/>
          </p:nvPr>
        </p:nvSpPr>
        <p:spPr>
          <a:xfrm>
            <a:off x="838200" y="1497496"/>
            <a:ext cx="10515600" cy="5009321"/>
          </a:xfrm>
        </p:spPr>
        <p:txBody>
          <a:bodyPr>
            <a:normAutofit fontScale="85000" lnSpcReduction="20000"/>
          </a:bodyPr>
          <a:lstStyle/>
          <a:p>
            <a:r>
              <a:rPr lang="en-US" dirty="0"/>
              <a:t>Does my data contain unrealistic or “incorrect” values?</a:t>
            </a:r>
          </a:p>
          <a:p>
            <a:pPr lvl="1"/>
            <a:r>
              <a:rPr lang="en-US" dirty="0"/>
              <a:t>Examples?</a:t>
            </a:r>
          </a:p>
          <a:p>
            <a:pPr lvl="2"/>
            <a:r>
              <a:rPr lang="en-US" dirty="0"/>
              <a:t>Dates in the future for events in the past</a:t>
            </a:r>
          </a:p>
          <a:p>
            <a:pPr lvl="2"/>
            <a:r>
              <a:rPr lang="en-US" dirty="0"/>
              <a:t>Locations that don’t exist</a:t>
            </a:r>
          </a:p>
          <a:p>
            <a:pPr lvl="2"/>
            <a:r>
              <a:rPr lang="en-US" dirty="0"/>
              <a:t>Negative counts</a:t>
            </a:r>
          </a:p>
          <a:p>
            <a:pPr lvl="2"/>
            <a:r>
              <a:rPr lang="en-US" dirty="0"/>
              <a:t>Misspellings of names</a:t>
            </a:r>
          </a:p>
          <a:p>
            <a:pPr lvl="2"/>
            <a:r>
              <a:rPr lang="en-US" dirty="0"/>
              <a:t>Large outliers</a:t>
            </a:r>
          </a:p>
          <a:p>
            <a:r>
              <a:rPr lang="en-US" dirty="0"/>
              <a:t>Does my data violate obvious dependencies?</a:t>
            </a:r>
          </a:p>
          <a:p>
            <a:pPr lvl="1"/>
            <a:r>
              <a:rPr lang="en-US" dirty="0"/>
              <a:t>E.g., age and birthday don’t match </a:t>
            </a:r>
          </a:p>
          <a:p>
            <a:r>
              <a:rPr lang="en-US" dirty="0"/>
              <a:t>Was the data entered by hand?</a:t>
            </a:r>
          </a:p>
          <a:p>
            <a:pPr lvl="1"/>
            <a:r>
              <a:rPr lang="en-US" dirty="0"/>
              <a:t>Spelling errors, fields shifted </a:t>
            </a:r>
            <a:r>
              <a:rPr lang="mr-IN" dirty="0"/>
              <a:t>…</a:t>
            </a:r>
            <a:endParaRPr lang="en-US" dirty="0"/>
          </a:p>
          <a:p>
            <a:pPr lvl="1"/>
            <a:r>
              <a:rPr lang="en-US" dirty="0"/>
              <a:t>Did the form require fields or provide default values?</a:t>
            </a:r>
          </a:p>
          <a:p>
            <a:r>
              <a:rPr lang="en-US" dirty="0"/>
              <a:t>Are there obvious signs of curb stoning (data falsification):</a:t>
            </a:r>
          </a:p>
          <a:p>
            <a:pPr lvl="1"/>
            <a:r>
              <a:rPr lang="en-US" dirty="0"/>
              <a:t>Repeated names, fake looking email addresses, repeated use of uncommon names or fields.</a:t>
            </a:r>
          </a:p>
          <a:p>
            <a:pPr lvl="1"/>
            <a:endParaRPr lang="en-US" dirty="0"/>
          </a:p>
        </p:txBody>
      </p:sp>
    </p:spTree>
    <p:extLst>
      <p:ext uri="{BB962C8B-B14F-4D97-AF65-F5344CB8AC3E}">
        <p14:creationId xmlns:p14="http://schemas.microsoft.com/office/powerpoint/2010/main" val="1173614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3">
                                            <p:txEl>
                                              <p:pRg st="12" end="12"/>
                                            </p:txEl>
                                          </p:spTgt>
                                        </p:tgtEl>
                                        <p:attrNameLst>
                                          <p:attrName>style.visibility</p:attrName>
                                        </p:attrNameLst>
                                      </p:cBhvr>
                                      <p:to>
                                        <p:strVal val="visible"/>
                                      </p:to>
                                    </p:set>
                                    <p:animEffect transition="in" filter="fade">
                                      <p:cBhvr>
                                        <p:cTn id="67" dur="500"/>
                                        <p:tgtEl>
                                          <p:spTgt spid="3">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3">
                                            <p:txEl>
                                              <p:pRg st="13" end="13"/>
                                            </p:txEl>
                                          </p:spTgt>
                                        </p:tgtEl>
                                        <p:attrNameLst>
                                          <p:attrName>style.visibility</p:attrName>
                                        </p:attrNameLst>
                                      </p:cBhvr>
                                      <p:to>
                                        <p:strVal val="visible"/>
                                      </p:to>
                                    </p:set>
                                    <p:animEffect transition="in" filter="fade">
                                      <p:cBhvr>
                                        <p:cTn id="72"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5025" y="-90153"/>
            <a:ext cx="11695358" cy="1325563"/>
          </a:xfrm>
        </p:spPr>
        <p:txBody>
          <a:bodyPr/>
          <a:lstStyle/>
          <a:p>
            <a:r>
              <a:rPr lang="en-US" dirty="0"/>
              <a:t>Signs that your data may not be faithful</a:t>
            </a:r>
          </a:p>
        </p:txBody>
      </p:sp>
      <p:sp>
        <p:nvSpPr>
          <p:cNvPr id="3" name="Content Placeholder 2"/>
          <p:cNvSpPr>
            <a:spLocks noGrp="1"/>
          </p:cNvSpPr>
          <p:nvPr>
            <p:ph idx="1"/>
          </p:nvPr>
        </p:nvSpPr>
        <p:spPr>
          <a:xfrm>
            <a:off x="760926" y="1119501"/>
            <a:ext cx="11061880" cy="5551755"/>
          </a:xfrm>
        </p:spPr>
        <p:txBody>
          <a:bodyPr>
            <a:normAutofit fontScale="70000" lnSpcReduction="20000"/>
          </a:bodyPr>
          <a:lstStyle/>
          <a:p>
            <a:r>
              <a:rPr lang="en-US" dirty="0"/>
              <a:t>Missing Values/Default values: (0, -1, 999, 12345, </a:t>
            </a:r>
            <a:r>
              <a:rPr lang="en-US" dirty="0" err="1"/>
              <a:t>NaN</a:t>
            </a:r>
            <a:r>
              <a:rPr lang="en-US" dirty="0"/>
              <a:t>, Null, 1970, 1900, </a:t>
            </a:r>
            <a:r>
              <a:rPr lang="mr-IN" dirty="0"/>
              <a:t>…</a:t>
            </a:r>
            <a:r>
              <a:rPr lang="en-US" dirty="0"/>
              <a:t> others?)</a:t>
            </a:r>
          </a:p>
          <a:p>
            <a:pPr lvl="1"/>
            <a:r>
              <a:rPr lang="en-US" b="1" dirty="0" err="1"/>
              <a:t>Soln</a:t>
            </a:r>
            <a:r>
              <a:rPr lang="en-US" b="1" dirty="0"/>
              <a:t> 1: </a:t>
            </a:r>
            <a:r>
              <a:rPr lang="en-US" dirty="0"/>
              <a:t>Drop records with missing values </a:t>
            </a:r>
            <a:r>
              <a:rPr lang="en-US" dirty="0">
                <a:sym typeface="Wingdings"/>
              </a:rPr>
              <a:t> implications on your sample!</a:t>
            </a:r>
          </a:p>
          <a:p>
            <a:pPr lvl="1"/>
            <a:r>
              <a:rPr lang="en-US" b="1" dirty="0" err="1">
                <a:sym typeface="Wingdings"/>
              </a:rPr>
              <a:t>Soln</a:t>
            </a:r>
            <a:r>
              <a:rPr lang="en-US" b="1" dirty="0">
                <a:sym typeface="Wingdings"/>
              </a:rPr>
              <a:t> 2: </a:t>
            </a:r>
            <a:r>
              <a:rPr lang="en-US" dirty="0">
                <a:sym typeface="Wingdings"/>
              </a:rPr>
              <a:t>Impute missing values  Bias your conclusions</a:t>
            </a:r>
            <a:endParaRPr lang="en-US" b="1" dirty="0"/>
          </a:p>
          <a:p>
            <a:r>
              <a:rPr lang="en-US" dirty="0"/>
              <a:t>Time Zone Inconsistencies</a:t>
            </a:r>
          </a:p>
          <a:p>
            <a:pPr lvl="1"/>
            <a:r>
              <a:rPr lang="en-US" b="1" dirty="0" err="1"/>
              <a:t>Soln</a:t>
            </a:r>
            <a:r>
              <a:rPr lang="en-US" b="1" dirty="0"/>
              <a:t> 1: </a:t>
            </a:r>
            <a:r>
              <a:rPr lang="en-US" dirty="0"/>
              <a:t>convert to a common </a:t>
            </a:r>
            <a:r>
              <a:rPr lang="en-US" dirty="0" err="1"/>
              <a:t>timezone</a:t>
            </a:r>
            <a:r>
              <a:rPr lang="en-US" dirty="0"/>
              <a:t> (e.g., UTC) </a:t>
            </a:r>
          </a:p>
          <a:p>
            <a:pPr lvl="1"/>
            <a:r>
              <a:rPr lang="en-US" b="1" dirty="0" err="1"/>
              <a:t>Soln</a:t>
            </a:r>
            <a:r>
              <a:rPr lang="en-US" b="1" dirty="0"/>
              <a:t> 2: </a:t>
            </a:r>
            <a:r>
              <a:rPr lang="en-US" dirty="0"/>
              <a:t>convert to the </a:t>
            </a:r>
            <a:r>
              <a:rPr lang="en-US" dirty="0" err="1"/>
              <a:t>timezone</a:t>
            </a:r>
            <a:r>
              <a:rPr lang="en-US" dirty="0"/>
              <a:t> of the location </a:t>
            </a:r>
            <a:r>
              <a:rPr lang="mr-IN" dirty="0"/>
              <a:t>–</a:t>
            </a:r>
            <a:r>
              <a:rPr lang="en-US" dirty="0"/>
              <a:t> useful in modeling behavior.</a:t>
            </a:r>
          </a:p>
          <a:p>
            <a:r>
              <a:rPr lang="en-US" dirty="0"/>
              <a:t>Duplicated Records or Fields</a:t>
            </a:r>
          </a:p>
          <a:p>
            <a:pPr lvl="1"/>
            <a:r>
              <a:rPr lang="en-US" b="1" dirty="0" err="1"/>
              <a:t>Soln</a:t>
            </a:r>
            <a:r>
              <a:rPr lang="en-US" b="1" dirty="0"/>
              <a:t>: </a:t>
            </a:r>
            <a:r>
              <a:rPr lang="en-US" dirty="0"/>
              <a:t>identify and eliminate (use primary key) </a:t>
            </a:r>
            <a:r>
              <a:rPr lang="en-US" dirty="0">
                <a:sym typeface="Wingdings"/>
              </a:rPr>
              <a:t> implications on sample?</a:t>
            </a:r>
            <a:endParaRPr lang="en-US" b="1" dirty="0"/>
          </a:p>
          <a:p>
            <a:r>
              <a:rPr lang="en-US" dirty="0"/>
              <a:t>Spelling Errors</a:t>
            </a:r>
          </a:p>
          <a:p>
            <a:pPr lvl="1"/>
            <a:r>
              <a:rPr lang="en-US" b="1" dirty="0" err="1"/>
              <a:t>Soln</a:t>
            </a:r>
            <a:r>
              <a:rPr lang="en-US" b="1" dirty="0"/>
              <a:t>: </a:t>
            </a:r>
            <a:r>
              <a:rPr lang="en-US" dirty="0"/>
              <a:t>Apply corrections or drop </a:t>
            </a:r>
            <a:r>
              <a:rPr lang="en-US" dirty="0">
                <a:sym typeface="Wingdings"/>
              </a:rPr>
              <a:t>records not in a dictionary  implications on sample?</a:t>
            </a:r>
            <a:endParaRPr lang="en-US" b="1" dirty="0"/>
          </a:p>
          <a:p>
            <a:r>
              <a:rPr lang="en-US" dirty="0"/>
              <a:t>Units not specified or consistent</a:t>
            </a:r>
          </a:p>
          <a:p>
            <a:pPr lvl="1"/>
            <a:r>
              <a:rPr lang="en-US" b="1" dirty="0" err="1"/>
              <a:t>Solns</a:t>
            </a:r>
            <a:r>
              <a:rPr lang="en-US" dirty="0"/>
              <a:t>: Infer units, check values are in reasonable ranges for data</a:t>
            </a:r>
            <a:endParaRPr lang="en-US" b="1" dirty="0"/>
          </a:p>
          <a:p>
            <a:r>
              <a:rPr lang="en-US" dirty="0"/>
              <a:t>Truncated data (early excel limits: 65536 Rows, 255 Columns)</a:t>
            </a:r>
          </a:p>
          <a:p>
            <a:pPr lvl="1"/>
            <a:r>
              <a:rPr lang="en-US" b="1" dirty="0" err="1"/>
              <a:t>Soln</a:t>
            </a:r>
            <a:r>
              <a:rPr lang="en-US" b="1" dirty="0"/>
              <a:t>: </a:t>
            </a:r>
            <a:r>
              <a:rPr lang="en-US" dirty="0"/>
              <a:t>be aware of consequences in analysis </a:t>
            </a:r>
            <a:r>
              <a:rPr lang="en-US" dirty="0">
                <a:sym typeface="Wingdings"/>
              </a:rPr>
              <a:t> how did truncation affect sample?</a:t>
            </a:r>
          </a:p>
          <a:p>
            <a:r>
              <a:rPr lang="en-US" dirty="0">
                <a:sym typeface="Wingdings"/>
              </a:rPr>
              <a:t>Others</a:t>
            </a:r>
            <a:r>
              <a:rPr lang="mr-IN" dirty="0">
                <a:sym typeface="Wingdings"/>
              </a:rPr>
              <a:t>…</a:t>
            </a:r>
            <a:endParaRPr lang="en-US" dirty="0"/>
          </a:p>
        </p:txBody>
      </p:sp>
    </p:spTree>
    <p:extLst>
      <p:ext uri="{BB962C8B-B14F-4D97-AF65-F5344CB8AC3E}">
        <p14:creationId xmlns:p14="http://schemas.microsoft.com/office/powerpoint/2010/main" val="297065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500"/>
                                        <p:tgtEl>
                                          <p:spTgt spid="3">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3">
                                            <p:txEl>
                                              <p:pRg st="12" end="12"/>
                                            </p:txEl>
                                          </p:spTgt>
                                        </p:tgtEl>
                                        <p:attrNameLst>
                                          <p:attrName>style.visibility</p:attrName>
                                        </p:attrNameLst>
                                      </p:cBhvr>
                                      <p:to>
                                        <p:strVal val="visible"/>
                                      </p:to>
                                    </p:set>
                                    <p:animEffect transition="in" filter="fade">
                                      <p:cBhvr>
                                        <p:cTn id="67" dur="500"/>
                                        <p:tgtEl>
                                          <p:spTgt spid="3">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3">
                                            <p:txEl>
                                              <p:pRg st="13" end="13"/>
                                            </p:txEl>
                                          </p:spTgt>
                                        </p:tgtEl>
                                        <p:attrNameLst>
                                          <p:attrName>style.visibility</p:attrName>
                                        </p:attrNameLst>
                                      </p:cBhvr>
                                      <p:to>
                                        <p:strVal val="visible"/>
                                      </p:to>
                                    </p:set>
                                    <p:animEffect transition="in" filter="fade">
                                      <p:cBhvr>
                                        <p:cTn id="72" dur="500"/>
                                        <p:tgtEl>
                                          <p:spTgt spid="3">
                                            <p:txEl>
                                              <p:pRg st="13" end="13"/>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3">
                                            <p:txEl>
                                              <p:pRg st="14" end="14"/>
                                            </p:txEl>
                                          </p:spTgt>
                                        </p:tgtEl>
                                        <p:attrNameLst>
                                          <p:attrName>style.visibility</p:attrName>
                                        </p:attrNameLst>
                                      </p:cBhvr>
                                      <p:to>
                                        <p:strVal val="visible"/>
                                      </p:to>
                                    </p:set>
                                    <p:animEffect transition="in" filter="fade">
                                      <p:cBhvr>
                                        <p:cTn id="77"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16200000">
            <a:off x="-2032000" y="2031998"/>
            <a:ext cx="16256000" cy="12192000"/>
          </a:xfrm>
          <a:prstGeom prst="rect">
            <a:avLst/>
          </a:prstGeom>
        </p:spPr>
      </p:pic>
      <p:sp>
        <p:nvSpPr>
          <p:cNvPr id="4" name="Title 3"/>
          <p:cNvSpPr>
            <a:spLocks noGrp="1"/>
          </p:cNvSpPr>
          <p:nvPr>
            <p:ph type="title"/>
          </p:nvPr>
        </p:nvSpPr>
        <p:spPr/>
        <p:txBody>
          <a:bodyPr/>
          <a:lstStyle/>
          <a:p>
            <a:r>
              <a:rPr lang="en-US" dirty="0"/>
              <a:t>Quick Break</a:t>
            </a:r>
          </a:p>
        </p:txBody>
      </p:sp>
    </p:spTree>
    <p:extLst>
      <p:ext uri="{BB962C8B-B14F-4D97-AF65-F5344CB8AC3E}">
        <p14:creationId xmlns:p14="http://schemas.microsoft.com/office/powerpoint/2010/main" val="21401303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Straight Arrow Connector 16"/>
          <p:cNvCxnSpPr/>
          <p:nvPr/>
        </p:nvCxnSpPr>
        <p:spPr>
          <a:xfrm>
            <a:off x="5428261" y="1825149"/>
            <a:ext cx="1326382"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6" name="Straight Arrow Connector 25"/>
          <p:cNvCxnSpPr/>
          <p:nvPr/>
        </p:nvCxnSpPr>
        <p:spPr>
          <a:xfrm>
            <a:off x="7804366" y="2716048"/>
            <a:ext cx="0" cy="1326382"/>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p:cNvCxnSpPr/>
          <p:nvPr/>
        </p:nvCxnSpPr>
        <p:spPr>
          <a:xfrm flipH="1">
            <a:off x="5428261" y="4943690"/>
            <a:ext cx="1326382"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p:cNvCxnSpPr/>
          <p:nvPr/>
        </p:nvCxnSpPr>
        <p:spPr>
          <a:xfrm flipV="1">
            <a:off x="4481055" y="2716048"/>
            <a:ext cx="0" cy="1326382"/>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sp>
        <p:nvSpPr>
          <p:cNvPr id="29" name="TextBox 28"/>
          <p:cNvSpPr txBox="1"/>
          <p:nvPr/>
        </p:nvSpPr>
        <p:spPr>
          <a:xfrm>
            <a:off x="4160185" y="1040319"/>
            <a:ext cx="641740" cy="1569660"/>
          </a:xfrm>
          <a:prstGeom prst="rect">
            <a:avLst/>
          </a:prstGeom>
          <a:noFill/>
        </p:spPr>
        <p:txBody>
          <a:bodyPr wrap="square" rtlCol="0">
            <a:spAutoFit/>
          </a:bodyPr>
          <a:lstStyle/>
          <a:p>
            <a:r>
              <a:rPr lang="en-US" sz="9600" dirty="0">
                <a:latin typeface="Times" charset="0"/>
                <a:ea typeface="Times" charset="0"/>
                <a:cs typeface="Times" charset="0"/>
              </a:rPr>
              <a:t>?</a:t>
            </a:r>
          </a:p>
        </p:txBody>
      </p:sp>
      <p:pic>
        <p:nvPicPr>
          <p:cNvPr id="30" name="Picture 2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989386" y="4381128"/>
            <a:ext cx="1629958" cy="1125124"/>
          </a:xfrm>
          <a:prstGeom prst="rect">
            <a:avLst/>
          </a:prstGeom>
        </p:spPr>
      </p:pic>
      <p:pic>
        <p:nvPicPr>
          <p:cNvPr id="31" name="Picture 30"/>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3884594" y="4354204"/>
            <a:ext cx="1192922" cy="1178972"/>
          </a:xfrm>
          <a:prstGeom prst="rect">
            <a:avLst/>
          </a:prstGeom>
        </p:spPr>
      </p:pic>
      <p:pic>
        <p:nvPicPr>
          <p:cNvPr id="16" name="Picture 15"/>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136529" y="1161216"/>
            <a:ext cx="1198400" cy="1327867"/>
          </a:xfrm>
          <a:prstGeom prst="rect">
            <a:avLst/>
          </a:prstGeom>
        </p:spPr>
      </p:pic>
      <p:sp>
        <p:nvSpPr>
          <p:cNvPr id="6" name="Rectangle 5"/>
          <p:cNvSpPr/>
          <p:nvPr/>
        </p:nvSpPr>
        <p:spPr>
          <a:xfrm>
            <a:off x="1654069" y="1042009"/>
            <a:ext cx="2225866" cy="1569660"/>
          </a:xfrm>
          <a:prstGeom prst="rect">
            <a:avLst/>
          </a:prstGeom>
        </p:spPr>
        <p:txBody>
          <a:bodyPr wrap="none">
            <a:spAutoFit/>
          </a:bodyPr>
          <a:lstStyle/>
          <a:p>
            <a:pPr algn="r"/>
            <a:r>
              <a:rPr lang="en-US" sz="3200" dirty="0"/>
              <a:t>Question &amp;</a:t>
            </a:r>
            <a:br>
              <a:rPr lang="en-US" sz="3200" dirty="0"/>
            </a:br>
            <a:r>
              <a:rPr lang="en-US" sz="3200" dirty="0"/>
              <a:t>Problem</a:t>
            </a:r>
            <a:br>
              <a:rPr lang="en-US" sz="3200" dirty="0"/>
            </a:br>
            <a:r>
              <a:rPr lang="en-US" sz="3200" dirty="0"/>
              <a:t>Formulation</a:t>
            </a:r>
          </a:p>
        </p:txBody>
      </p:sp>
      <p:sp>
        <p:nvSpPr>
          <p:cNvPr id="8" name="Rectangle 7"/>
          <p:cNvSpPr/>
          <p:nvPr/>
        </p:nvSpPr>
        <p:spPr>
          <a:xfrm>
            <a:off x="8716815" y="1286540"/>
            <a:ext cx="2042547" cy="1077218"/>
          </a:xfrm>
          <a:prstGeom prst="rect">
            <a:avLst/>
          </a:prstGeom>
        </p:spPr>
        <p:txBody>
          <a:bodyPr wrap="none">
            <a:spAutoFit/>
          </a:bodyPr>
          <a:lstStyle/>
          <a:p>
            <a:r>
              <a:rPr lang="en-US" sz="3200" dirty="0"/>
              <a:t>Data </a:t>
            </a:r>
            <a:br>
              <a:rPr lang="en-US" sz="3200" dirty="0"/>
            </a:br>
            <a:r>
              <a:rPr lang="en-US" sz="3200" dirty="0"/>
              <a:t>Acquisition</a:t>
            </a:r>
          </a:p>
        </p:txBody>
      </p:sp>
      <p:sp>
        <p:nvSpPr>
          <p:cNvPr id="9" name="Rectangle 8"/>
          <p:cNvSpPr/>
          <p:nvPr/>
        </p:nvSpPr>
        <p:spPr>
          <a:xfrm>
            <a:off x="8763984" y="4158860"/>
            <a:ext cx="2192075" cy="1569660"/>
          </a:xfrm>
          <a:prstGeom prst="rect">
            <a:avLst/>
          </a:prstGeom>
        </p:spPr>
        <p:txBody>
          <a:bodyPr wrap="none">
            <a:spAutoFit/>
          </a:bodyPr>
          <a:lstStyle/>
          <a:p>
            <a:r>
              <a:rPr lang="en-US" sz="3200" dirty="0"/>
              <a:t>Exploratory </a:t>
            </a:r>
            <a:br>
              <a:rPr lang="en-US" sz="3200" dirty="0"/>
            </a:br>
            <a:r>
              <a:rPr lang="en-US" sz="3200" dirty="0"/>
              <a:t>Data </a:t>
            </a:r>
            <a:br>
              <a:rPr lang="en-US" sz="3200" dirty="0"/>
            </a:br>
            <a:r>
              <a:rPr lang="en-US" sz="3200" dirty="0"/>
              <a:t>Analysis</a:t>
            </a:r>
          </a:p>
        </p:txBody>
      </p:sp>
      <p:sp>
        <p:nvSpPr>
          <p:cNvPr id="10" name="Rectangle 9"/>
          <p:cNvSpPr/>
          <p:nvPr/>
        </p:nvSpPr>
        <p:spPr>
          <a:xfrm>
            <a:off x="1918555" y="4158860"/>
            <a:ext cx="1886542" cy="1569660"/>
          </a:xfrm>
          <a:prstGeom prst="rect">
            <a:avLst/>
          </a:prstGeom>
        </p:spPr>
        <p:txBody>
          <a:bodyPr wrap="none">
            <a:spAutoFit/>
          </a:bodyPr>
          <a:lstStyle/>
          <a:p>
            <a:pPr algn="r"/>
            <a:r>
              <a:rPr lang="en-US" sz="3200" dirty="0"/>
              <a:t>Prediction</a:t>
            </a:r>
            <a:br>
              <a:rPr lang="en-US" sz="3200" dirty="0"/>
            </a:br>
            <a:r>
              <a:rPr lang="en-US" sz="3200" dirty="0"/>
              <a:t>and</a:t>
            </a:r>
            <a:br>
              <a:rPr lang="en-US" sz="3200" dirty="0"/>
            </a:br>
            <a:r>
              <a:rPr lang="en-US" sz="3200" dirty="0"/>
              <a:t>Inference</a:t>
            </a:r>
          </a:p>
        </p:txBody>
      </p:sp>
    </p:spTree>
    <p:extLst>
      <p:ext uri="{BB962C8B-B14F-4D97-AF65-F5344CB8AC3E}">
        <p14:creationId xmlns:p14="http://schemas.microsoft.com/office/powerpoint/2010/main" val="2029465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screen">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a:ext>
            </a:extLst>
          </a:blip>
          <a:stretch>
            <a:fillRect/>
          </a:stretch>
        </p:blipFill>
        <p:spPr>
          <a:xfrm rot="16200000">
            <a:off x="4387194" y="-383135"/>
            <a:ext cx="8919779" cy="6689834"/>
          </a:xfrm>
          <a:prstGeom prst="rect">
            <a:avLst/>
          </a:prstGeom>
        </p:spPr>
      </p:pic>
      <p:sp>
        <p:nvSpPr>
          <p:cNvPr id="4" name="Title 3"/>
          <p:cNvSpPr>
            <a:spLocks noGrp="1"/>
          </p:cNvSpPr>
          <p:nvPr>
            <p:ph type="title"/>
          </p:nvPr>
        </p:nvSpPr>
        <p:spPr/>
        <p:txBody>
          <a:bodyPr/>
          <a:lstStyle/>
          <a:p>
            <a:r>
              <a:rPr lang="en-US" dirty="0">
                <a:solidFill>
                  <a:schemeClr val="bg1"/>
                </a:solidFill>
              </a:rPr>
              <a:t>Quick Break</a:t>
            </a:r>
          </a:p>
        </p:txBody>
      </p:sp>
      <p:sp>
        <p:nvSpPr>
          <p:cNvPr id="2" name="TextBox 1"/>
          <p:cNvSpPr txBox="1"/>
          <p:nvPr/>
        </p:nvSpPr>
        <p:spPr>
          <a:xfrm>
            <a:off x="204951" y="6067589"/>
            <a:ext cx="3211135" cy="646331"/>
          </a:xfrm>
          <a:prstGeom prst="rect">
            <a:avLst/>
          </a:prstGeom>
        </p:spPr>
        <p:txBody>
          <a:bodyPr wrap="none" rtlCol="0">
            <a:spAutoFit/>
          </a:bodyPr>
          <a:lstStyle/>
          <a:p>
            <a:r>
              <a:rPr lang="en-US">
                <a:solidFill>
                  <a:schemeClr val="bg1"/>
                </a:solidFill>
              </a:rPr>
              <a:t>Scope:</a:t>
            </a:r>
          </a:p>
          <a:p>
            <a:r>
              <a:rPr lang="en-US" dirty="0">
                <a:solidFill>
                  <a:schemeClr val="bg1"/>
                </a:solidFill>
              </a:rPr>
              <a:t>Do you have a full picture?</a:t>
            </a:r>
          </a:p>
        </p:txBody>
      </p:sp>
    </p:spTree>
    <p:extLst>
      <p:ext uri="{BB962C8B-B14F-4D97-AF65-F5344CB8AC3E}">
        <p14:creationId xmlns:p14="http://schemas.microsoft.com/office/powerpoint/2010/main" val="9665501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Berkeley Police Data Demo</a:t>
            </a:r>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56999968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Berkeley Police Public Datasets</a:t>
            </a:r>
          </a:p>
        </p:txBody>
      </p:sp>
      <p:sp>
        <p:nvSpPr>
          <p:cNvPr id="5" name="Content Placeholder 4"/>
          <p:cNvSpPr>
            <a:spLocks noGrp="1"/>
          </p:cNvSpPr>
          <p:nvPr>
            <p:ph idx="1"/>
          </p:nvPr>
        </p:nvSpPr>
        <p:spPr>
          <a:xfrm>
            <a:off x="838200" y="1825625"/>
            <a:ext cx="10515600" cy="4681192"/>
          </a:xfrm>
        </p:spPr>
        <p:txBody>
          <a:bodyPr>
            <a:normAutofit/>
          </a:bodyPr>
          <a:lstStyle/>
          <a:p>
            <a:r>
              <a:rPr lang="en-US" b="1" dirty="0"/>
              <a:t>Question:</a:t>
            </a:r>
            <a:r>
              <a:rPr lang="en-US" dirty="0"/>
              <a:t> For this analysis we will not begin with a detailed question but instead a rough goal of understanding Police activity.</a:t>
            </a:r>
          </a:p>
          <a:p>
            <a:r>
              <a:rPr lang="en-US" b="1" dirty="0"/>
              <a:t>Examine Two Data Sets:</a:t>
            </a:r>
          </a:p>
          <a:p>
            <a:pPr lvl="1"/>
            <a:r>
              <a:rPr lang="en-US" dirty="0"/>
              <a:t>Call data</a:t>
            </a:r>
          </a:p>
          <a:p>
            <a:pPr lvl="1"/>
            <a:r>
              <a:rPr lang="en-US" dirty="0"/>
              <a:t>Stop data</a:t>
            </a:r>
          </a:p>
          <a:p>
            <a:r>
              <a:rPr lang="en-US" dirty="0"/>
              <a:t>Today we will work through the basic process of data loading, some preliminary cleaning, and exploratory data analysis.</a:t>
            </a:r>
          </a:p>
        </p:txBody>
      </p:sp>
    </p:spTree>
    <p:extLst>
      <p:ext uri="{BB962C8B-B14F-4D97-AF65-F5344CB8AC3E}">
        <p14:creationId xmlns:p14="http://schemas.microsoft.com/office/powerpoint/2010/main" val="60106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fade">
                                      <p:cBhvr>
                                        <p:cTn id="10" dur="500"/>
                                        <p:tgtEl>
                                          <p:spTgt spid="5">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animEffect transition="in" filter="fade">
                                      <p:cBhvr>
                                        <p:cTn id="13" dur="500"/>
                                        <p:tgtEl>
                                          <p:spTgt spid="5">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
                                            <p:txEl>
                                              <p:pRg st="4" end="4"/>
                                            </p:txEl>
                                          </p:spTgt>
                                        </p:tgtEl>
                                        <p:attrNameLst>
                                          <p:attrName>style.visibility</p:attrName>
                                        </p:attrNameLst>
                                      </p:cBhvr>
                                      <p:to>
                                        <p:strVal val="visible"/>
                                      </p:to>
                                    </p:set>
                                    <p:animEffect transition="in" filter="fade">
                                      <p:cBhvr>
                                        <p:cTn id="18"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2450" y="217644"/>
            <a:ext cx="10801350" cy="1325563"/>
          </a:xfrm>
        </p:spPr>
        <p:txBody>
          <a:bodyPr/>
          <a:lstStyle/>
          <a:p>
            <a:r>
              <a:rPr lang="en-US" dirty="0"/>
              <a:t>Call Data Description</a:t>
            </a:r>
          </a:p>
        </p:txBody>
      </p:sp>
      <p:sp>
        <p:nvSpPr>
          <p:cNvPr id="3" name="Content Placeholder 2"/>
          <p:cNvSpPr>
            <a:spLocks noGrp="1"/>
          </p:cNvSpPr>
          <p:nvPr>
            <p:ph idx="1"/>
          </p:nvPr>
        </p:nvSpPr>
        <p:spPr>
          <a:xfrm>
            <a:off x="838200" y="1389408"/>
            <a:ext cx="10515600" cy="5115170"/>
          </a:xfrm>
        </p:spPr>
        <p:txBody>
          <a:bodyPr>
            <a:normAutofit lnSpcReduction="10000"/>
          </a:bodyPr>
          <a:lstStyle/>
          <a:p>
            <a:pPr marL="14287" indent="0">
              <a:buNone/>
            </a:pPr>
            <a:r>
              <a:rPr lang="en-US" dirty="0">
                <a:solidFill>
                  <a:schemeClr val="tx1">
                    <a:lumMod val="50000"/>
                    <a:lumOff val="50000"/>
                  </a:schemeClr>
                </a:solidFill>
                <a:latin typeface="Times" charset="0"/>
                <a:ea typeface="Times" charset="0"/>
                <a:cs typeface="Times" charset="0"/>
              </a:rPr>
              <a:t>Data pulled from Public Safety Server using data created for Berkeley’s Crime View Community page. Displays </a:t>
            </a:r>
            <a:r>
              <a:rPr lang="en-US" b="1" dirty="0">
                <a:solidFill>
                  <a:srgbClr val="7030A0"/>
                </a:solidFill>
                <a:latin typeface="Times" charset="0"/>
                <a:ea typeface="Times" charset="0"/>
                <a:cs typeface="Times" charset="0"/>
              </a:rPr>
              <a:t>incidents reported </a:t>
            </a:r>
            <a:r>
              <a:rPr lang="en-US" dirty="0">
                <a:solidFill>
                  <a:schemeClr val="tx1">
                    <a:lumMod val="50000"/>
                    <a:lumOff val="50000"/>
                  </a:schemeClr>
                </a:solidFill>
                <a:latin typeface="Times" charset="0"/>
                <a:ea typeface="Times" charset="0"/>
                <a:cs typeface="Times" charset="0"/>
              </a:rPr>
              <a:t>for </a:t>
            </a:r>
            <a:r>
              <a:rPr lang="en-US" b="1" dirty="0">
                <a:solidFill>
                  <a:srgbClr val="7030A0"/>
                </a:solidFill>
                <a:latin typeface="Times" charset="0"/>
                <a:ea typeface="Times" charset="0"/>
                <a:cs typeface="Times" charset="0"/>
              </a:rPr>
              <a:t>the last 180 days</a:t>
            </a:r>
            <a:r>
              <a:rPr lang="en-US" dirty="0">
                <a:solidFill>
                  <a:schemeClr val="tx1">
                    <a:lumMod val="50000"/>
                    <a:lumOff val="50000"/>
                  </a:schemeClr>
                </a:solidFill>
                <a:latin typeface="Times" charset="0"/>
                <a:ea typeface="Times" charset="0"/>
                <a:cs typeface="Times" charset="0"/>
              </a:rPr>
              <a:t> along with </a:t>
            </a:r>
            <a:r>
              <a:rPr lang="en-US" b="1" dirty="0">
                <a:solidFill>
                  <a:srgbClr val="7030A0"/>
                </a:solidFill>
                <a:latin typeface="Times" charset="0"/>
                <a:ea typeface="Times" charset="0"/>
                <a:cs typeface="Times" charset="0"/>
              </a:rPr>
              <a:t>time</a:t>
            </a:r>
            <a:r>
              <a:rPr lang="en-US" dirty="0">
                <a:solidFill>
                  <a:srgbClr val="7030A0"/>
                </a:solidFill>
                <a:latin typeface="Times" charset="0"/>
                <a:ea typeface="Times" charset="0"/>
                <a:cs typeface="Times" charset="0"/>
              </a:rPr>
              <a:t>, </a:t>
            </a:r>
            <a:r>
              <a:rPr lang="en-US" b="1" dirty="0">
                <a:solidFill>
                  <a:srgbClr val="7030A0"/>
                </a:solidFill>
                <a:latin typeface="Times" charset="0"/>
                <a:ea typeface="Times" charset="0"/>
                <a:cs typeface="Times" charset="0"/>
              </a:rPr>
              <a:t>date</a:t>
            </a:r>
            <a:r>
              <a:rPr lang="en-US" dirty="0">
                <a:solidFill>
                  <a:srgbClr val="7030A0"/>
                </a:solidFill>
                <a:latin typeface="Times" charset="0"/>
                <a:ea typeface="Times" charset="0"/>
                <a:cs typeface="Times" charset="0"/>
              </a:rPr>
              <a:t>, </a:t>
            </a:r>
            <a:r>
              <a:rPr lang="en-US" b="1" dirty="0">
                <a:solidFill>
                  <a:srgbClr val="7030A0"/>
                </a:solidFill>
                <a:latin typeface="Times" charset="0"/>
                <a:ea typeface="Times" charset="0"/>
                <a:cs typeface="Times" charset="0"/>
              </a:rPr>
              <a:t>day of week </a:t>
            </a:r>
            <a:r>
              <a:rPr lang="en-US" dirty="0">
                <a:solidFill>
                  <a:schemeClr val="tx1">
                    <a:lumMod val="50000"/>
                    <a:lumOff val="50000"/>
                  </a:schemeClr>
                </a:solidFill>
                <a:latin typeface="Times" charset="0"/>
                <a:ea typeface="Times" charset="0"/>
                <a:cs typeface="Times" charset="0"/>
              </a:rPr>
              <a:t>and </a:t>
            </a:r>
            <a:r>
              <a:rPr lang="en-US" b="1" dirty="0">
                <a:solidFill>
                  <a:srgbClr val="7030A0"/>
                </a:solidFill>
                <a:latin typeface="Times" charset="0"/>
                <a:ea typeface="Times" charset="0"/>
                <a:cs typeface="Times" charset="0"/>
              </a:rPr>
              <a:t>block level location information</a:t>
            </a:r>
            <a:r>
              <a:rPr lang="en-US" b="1" dirty="0">
                <a:solidFill>
                  <a:schemeClr val="tx1">
                    <a:lumMod val="50000"/>
                    <a:lumOff val="50000"/>
                  </a:schemeClr>
                </a:solidFill>
                <a:latin typeface="Times" charset="0"/>
                <a:ea typeface="Times" charset="0"/>
                <a:cs typeface="Times" charset="0"/>
              </a:rPr>
              <a:t>.</a:t>
            </a:r>
          </a:p>
          <a:p>
            <a:pPr marL="14287" indent="0">
              <a:buNone/>
            </a:pPr>
            <a:r>
              <a:rPr lang="en-US" dirty="0">
                <a:solidFill>
                  <a:schemeClr val="tx1">
                    <a:lumMod val="50000"/>
                    <a:lumOff val="50000"/>
                  </a:schemeClr>
                </a:solidFill>
                <a:latin typeface="Times" charset="0"/>
                <a:ea typeface="Times" charset="0"/>
                <a:cs typeface="Times" charset="0"/>
              </a:rPr>
              <a:t>The dataset reflects crimes as they have been reported to the BPD based on preliminary information </a:t>
            </a:r>
            <a:r>
              <a:rPr lang="en-US" b="1" dirty="0">
                <a:solidFill>
                  <a:srgbClr val="7030A0"/>
                </a:solidFill>
                <a:latin typeface="Times" charset="0"/>
                <a:ea typeface="Times" charset="0"/>
                <a:cs typeface="Times" charset="0"/>
              </a:rPr>
              <a:t>supplied by the reporting parties</a:t>
            </a:r>
            <a:r>
              <a:rPr lang="en-US" dirty="0">
                <a:solidFill>
                  <a:schemeClr val="tx1">
                    <a:lumMod val="50000"/>
                    <a:lumOff val="50000"/>
                  </a:schemeClr>
                </a:solidFill>
                <a:latin typeface="Times" charset="0"/>
                <a:ea typeface="Times" charset="0"/>
                <a:cs typeface="Times" charset="0"/>
              </a:rPr>
              <a:t>. Preliminary crime classifications may change based on follow-up investigations. </a:t>
            </a:r>
            <a:r>
              <a:rPr lang="en-US" b="1" dirty="0">
                <a:solidFill>
                  <a:srgbClr val="7030A0"/>
                </a:solidFill>
                <a:latin typeface="Times" charset="0"/>
                <a:ea typeface="Times" charset="0"/>
                <a:cs typeface="Times" charset="0"/>
              </a:rPr>
              <a:t>Not all calls for police service are included (e.g. Animal Bite). </a:t>
            </a:r>
            <a:r>
              <a:rPr lang="en-US" dirty="0">
                <a:solidFill>
                  <a:schemeClr val="tx1">
                    <a:lumMod val="50000"/>
                    <a:lumOff val="50000"/>
                  </a:schemeClr>
                </a:solidFill>
                <a:latin typeface="Times" charset="0"/>
                <a:ea typeface="Times" charset="0"/>
                <a:cs typeface="Times" charset="0"/>
              </a:rPr>
              <a:t>The information provided on this site is intended for use by the community to enhance their awareness of crimes occurring in their neighborhoods and the entire City. </a:t>
            </a:r>
            <a:r>
              <a:rPr lang="en-US" b="1" dirty="0">
                <a:solidFill>
                  <a:srgbClr val="7030A0"/>
                </a:solidFill>
                <a:latin typeface="Times" charset="0"/>
                <a:ea typeface="Times" charset="0"/>
                <a:cs typeface="Times" charset="0"/>
              </a:rPr>
              <a:t>The data should not be used for in-depth crime analysis</a:t>
            </a:r>
            <a:r>
              <a:rPr lang="en-US" dirty="0">
                <a:solidFill>
                  <a:schemeClr val="tx1">
                    <a:lumMod val="50000"/>
                    <a:lumOff val="50000"/>
                  </a:schemeClr>
                </a:solidFill>
                <a:latin typeface="Times" charset="0"/>
                <a:ea typeface="Times" charset="0"/>
                <a:cs typeface="Times" charset="0"/>
              </a:rPr>
              <a:t> as the initial information is subject to change.</a:t>
            </a:r>
          </a:p>
        </p:txBody>
      </p:sp>
    </p:spTree>
    <p:extLst>
      <p:ext uri="{BB962C8B-B14F-4D97-AF65-F5344CB8AC3E}">
        <p14:creationId xmlns:p14="http://schemas.microsoft.com/office/powerpoint/2010/main" val="88602625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Stops Data Description</a:t>
            </a:r>
          </a:p>
        </p:txBody>
      </p:sp>
      <p:sp>
        <p:nvSpPr>
          <p:cNvPr id="3" name="Content Placeholder 2"/>
          <p:cNvSpPr>
            <a:spLocks noGrp="1"/>
          </p:cNvSpPr>
          <p:nvPr>
            <p:ph idx="1"/>
          </p:nvPr>
        </p:nvSpPr>
        <p:spPr>
          <a:xfrm>
            <a:off x="838200" y="1519707"/>
            <a:ext cx="10515600" cy="4889077"/>
          </a:xfrm>
        </p:spPr>
        <p:txBody>
          <a:bodyPr>
            <a:normAutofit fontScale="92500" lnSpcReduction="10000"/>
          </a:bodyPr>
          <a:lstStyle/>
          <a:p>
            <a:pPr marL="14287" indent="0">
              <a:buNone/>
            </a:pPr>
            <a:r>
              <a:rPr lang="en-US" dirty="0">
                <a:solidFill>
                  <a:schemeClr val="tx1">
                    <a:lumMod val="50000"/>
                    <a:lumOff val="50000"/>
                  </a:schemeClr>
                </a:solidFill>
                <a:latin typeface="Times" charset="0"/>
                <a:ea typeface="Times" charset="0"/>
                <a:cs typeface="Times" charset="0"/>
              </a:rPr>
              <a:t>This data was extracted from the Department’s Public Safety Server and covers the </a:t>
            </a:r>
            <a:r>
              <a:rPr lang="en-US" b="1" dirty="0">
                <a:solidFill>
                  <a:srgbClr val="7030A0"/>
                </a:solidFill>
                <a:latin typeface="Times" charset="0"/>
                <a:ea typeface="Times" charset="0"/>
                <a:cs typeface="Times" charset="0"/>
              </a:rPr>
              <a:t>data beginning January 26, 2015</a:t>
            </a:r>
            <a:r>
              <a:rPr lang="en-US" dirty="0">
                <a:solidFill>
                  <a:schemeClr val="tx1">
                    <a:lumMod val="50000"/>
                    <a:lumOff val="50000"/>
                  </a:schemeClr>
                </a:solidFill>
                <a:latin typeface="Times" charset="0"/>
                <a:ea typeface="Times" charset="0"/>
                <a:cs typeface="Times" charset="0"/>
              </a:rPr>
              <a:t>. On January 26, 2015 the department began collecting data pursuant to General Order B-4 (issued December 31, 2014). Under that order, </a:t>
            </a:r>
            <a:r>
              <a:rPr lang="en-US" b="1" dirty="0">
                <a:solidFill>
                  <a:srgbClr val="7030A0"/>
                </a:solidFill>
                <a:latin typeface="Times" charset="0"/>
                <a:ea typeface="Times" charset="0"/>
                <a:cs typeface="Times" charset="0"/>
              </a:rPr>
              <a:t>officers were required to provide certain data after making all vehicle detentions</a:t>
            </a:r>
            <a:r>
              <a:rPr lang="en-US" dirty="0">
                <a:solidFill>
                  <a:schemeClr val="tx1">
                    <a:lumMod val="50000"/>
                    <a:lumOff val="50000"/>
                  </a:schemeClr>
                </a:solidFill>
                <a:latin typeface="Times" charset="0"/>
                <a:ea typeface="Times" charset="0"/>
                <a:cs typeface="Times" charset="0"/>
              </a:rPr>
              <a:t> (including bicycles) and pedestrian detentions (up to five persons). This data </a:t>
            </a:r>
            <a:r>
              <a:rPr lang="en-US" b="1" dirty="0">
                <a:solidFill>
                  <a:srgbClr val="7030A0"/>
                </a:solidFill>
                <a:latin typeface="Times" charset="0"/>
                <a:ea typeface="Times" charset="0"/>
                <a:cs typeface="Times" charset="0"/>
              </a:rPr>
              <a:t>set lists stops by police </a:t>
            </a:r>
            <a:r>
              <a:rPr lang="en-US" dirty="0">
                <a:solidFill>
                  <a:schemeClr val="tx1">
                    <a:lumMod val="50000"/>
                    <a:lumOff val="50000"/>
                  </a:schemeClr>
                </a:solidFill>
                <a:latin typeface="Times" charset="0"/>
                <a:ea typeface="Times" charset="0"/>
                <a:cs typeface="Times" charset="0"/>
              </a:rPr>
              <a:t>in the categories of traffic, suspicious vehicle, pedestrian and bicycle stops. Incident number, date and time, location and disposition codes are also listed in this data.</a:t>
            </a:r>
          </a:p>
          <a:p>
            <a:pPr marL="14287" indent="0">
              <a:buNone/>
            </a:pPr>
            <a:r>
              <a:rPr lang="en-US" dirty="0">
                <a:solidFill>
                  <a:schemeClr val="tx1">
                    <a:lumMod val="50000"/>
                    <a:lumOff val="50000"/>
                  </a:schemeClr>
                </a:solidFill>
                <a:latin typeface="Times" charset="0"/>
                <a:ea typeface="Times" charset="0"/>
                <a:cs typeface="Times" charset="0"/>
              </a:rPr>
              <a:t>Address </a:t>
            </a:r>
            <a:r>
              <a:rPr lang="en-US" b="1" dirty="0">
                <a:solidFill>
                  <a:srgbClr val="7030A0"/>
                </a:solidFill>
                <a:latin typeface="Times" charset="0"/>
                <a:ea typeface="Times" charset="0"/>
                <a:cs typeface="Times" charset="0"/>
              </a:rPr>
              <a:t>data has been changed from a specific address</a:t>
            </a:r>
            <a:r>
              <a:rPr lang="en-US" dirty="0">
                <a:solidFill>
                  <a:schemeClr val="tx1">
                    <a:lumMod val="50000"/>
                    <a:lumOff val="50000"/>
                  </a:schemeClr>
                </a:solidFill>
                <a:latin typeface="Times" charset="0"/>
                <a:ea typeface="Times" charset="0"/>
                <a:cs typeface="Times" charset="0"/>
              </a:rPr>
              <a:t>, where applicable, and listed as the block where the incident occurred. Disposition codes were entered by officers who made the stop. These codes included the person(s) race, gender, age (range), reason for the stop, enforcement action taken, and whether or not a search was conducted.</a:t>
            </a:r>
          </a:p>
        </p:txBody>
      </p:sp>
    </p:spTree>
    <p:extLst>
      <p:ext uri="{BB962C8B-B14F-4D97-AF65-F5344CB8AC3E}">
        <p14:creationId xmlns:p14="http://schemas.microsoft.com/office/powerpoint/2010/main" val="79172671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Visualizing Univariate Relationships</a:t>
            </a:r>
          </a:p>
        </p:txBody>
      </p:sp>
      <p:sp>
        <p:nvSpPr>
          <p:cNvPr id="4" name="Content Placeholder 3"/>
          <p:cNvSpPr>
            <a:spLocks noGrp="1"/>
          </p:cNvSpPr>
          <p:nvPr>
            <p:ph idx="1"/>
          </p:nvPr>
        </p:nvSpPr>
        <p:spPr/>
        <p:txBody>
          <a:bodyPr>
            <a:normAutofit/>
          </a:bodyPr>
          <a:lstStyle/>
          <a:p>
            <a:r>
              <a:rPr lang="en-US" b="1" dirty="0"/>
              <a:t>Quantitative Data</a:t>
            </a:r>
          </a:p>
          <a:p>
            <a:pPr lvl="1"/>
            <a:r>
              <a:rPr lang="en-US" dirty="0"/>
              <a:t>Histograms, Box Plots, Rug Plots, Smoothed Interpolations (KDE </a:t>
            </a:r>
            <a:r>
              <a:rPr lang="mr-IN" dirty="0"/>
              <a:t>–</a:t>
            </a:r>
            <a:r>
              <a:rPr lang="en-US" dirty="0"/>
              <a:t> Kernel Density Estimators)</a:t>
            </a:r>
          </a:p>
          <a:p>
            <a:pPr lvl="1"/>
            <a:r>
              <a:rPr lang="en-US" dirty="0"/>
              <a:t>Look for spread, shape, modes, outliers, unreasonable values </a:t>
            </a:r>
            <a:r>
              <a:rPr lang="mr-IN" dirty="0"/>
              <a:t>…</a:t>
            </a:r>
            <a:endParaRPr lang="en-US" dirty="0"/>
          </a:p>
          <a:p>
            <a:r>
              <a:rPr lang="en-US" b="1" dirty="0"/>
              <a:t>Nominal &amp; Ordinal Data</a:t>
            </a:r>
          </a:p>
          <a:p>
            <a:pPr lvl="1"/>
            <a:r>
              <a:rPr lang="en-US" dirty="0"/>
              <a:t>Bar plots (sorted by frequency or </a:t>
            </a:r>
            <a:r>
              <a:rPr lang="en-US" dirty="0" err="1"/>
              <a:t>oridinal</a:t>
            </a:r>
            <a:r>
              <a:rPr lang="en-US" dirty="0"/>
              <a:t> dimension)</a:t>
            </a:r>
          </a:p>
          <a:p>
            <a:pPr lvl="1"/>
            <a:r>
              <a:rPr lang="en-US" dirty="0"/>
              <a:t>Look for skew, frequent and rare categories, or invalid categories</a:t>
            </a:r>
          </a:p>
          <a:p>
            <a:pPr lvl="1"/>
            <a:r>
              <a:rPr lang="en-US" dirty="0"/>
              <a:t>Consider grouping categories and repeating analysis</a:t>
            </a:r>
          </a:p>
        </p:txBody>
      </p:sp>
    </p:spTree>
    <p:extLst>
      <p:ext uri="{BB962C8B-B14F-4D97-AF65-F5344CB8AC3E}">
        <p14:creationId xmlns:p14="http://schemas.microsoft.com/office/powerpoint/2010/main" val="197009884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p:cNvGrpSpPr/>
          <p:nvPr/>
        </p:nvGrpSpPr>
        <p:grpSpPr>
          <a:xfrm>
            <a:off x="5543464" y="1764561"/>
            <a:ext cx="6934187" cy="4622791"/>
            <a:chOff x="5543464" y="1764561"/>
            <a:chExt cx="6934187" cy="4622791"/>
          </a:xfrm>
        </p:grpSpPr>
        <p:pic>
          <p:nvPicPr>
            <p:cNvPr id="9" name="Picture 8"/>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543464" y="1764561"/>
              <a:ext cx="6934187" cy="4622791"/>
            </a:xfrm>
            <a:prstGeom prst="rect">
              <a:avLst/>
            </a:prstGeom>
          </p:spPr>
        </p:pic>
        <p:sp>
          <p:nvSpPr>
            <p:cNvPr id="6" name="TextBox 5"/>
            <p:cNvSpPr txBox="1"/>
            <p:nvPr/>
          </p:nvSpPr>
          <p:spPr>
            <a:xfrm>
              <a:off x="8622735" y="2431864"/>
              <a:ext cx="856325" cy="646331"/>
            </a:xfrm>
            <a:prstGeom prst="rect">
              <a:avLst/>
            </a:prstGeom>
          </p:spPr>
          <p:txBody>
            <a:bodyPr wrap="none" rtlCol="0">
              <a:spAutoFit/>
            </a:bodyPr>
            <a:lstStyle/>
            <a:p>
              <a:r>
                <a:rPr lang="en-US"/>
                <a:t>Main </a:t>
              </a:r>
              <a:br>
                <a:rPr lang="en-US"/>
              </a:br>
              <a:r>
                <a:rPr lang="en-US"/>
                <a:t>Mode</a:t>
              </a:r>
              <a:endParaRPr lang="en-US" dirty="0"/>
            </a:p>
          </p:txBody>
        </p:sp>
        <p:sp>
          <p:nvSpPr>
            <p:cNvPr id="7" name="TextBox 6"/>
            <p:cNvSpPr txBox="1"/>
            <p:nvPr/>
          </p:nvSpPr>
          <p:spPr>
            <a:xfrm>
              <a:off x="6448712" y="4075956"/>
              <a:ext cx="1114408" cy="646331"/>
            </a:xfrm>
            <a:prstGeom prst="rect">
              <a:avLst/>
            </a:prstGeom>
          </p:spPr>
          <p:txBody>
            <a:bodyPr wrap="none" rtlCol="0">
              <a:spAutoFit/>
            </a:bodyPr>
            <a:lstStyle/>
            <a:p>
              <a:r>
                <a:rPr lang="en-US"/>
                <a:t>Second </a:t>
              </a:r>
              <a:br>
                <a:rPr lang="en-US"/>
              </a:br>
              <a:r>
                <a:rPr lang="en-US"/>
                <a:t>Mode</a:t>
              </a:r>
            </a:p>
          </p:txBody>
        </p:sp>
        <p:sp>
          <p:nvSpPr>
            <p:cNvPr id="10" name="TextBox 9"/>
            <p:cNvSpPr txBox="1"/>
            <p:nvPr/>
          </p:nvSpPr>
          <p:spPr>
            <a:xfrm rot="3839090">
              <a:off x="8610595" y="4392683"/>
              <a:ext cx="1383712" cy="369332"/>
            </a:xfrm>
            <a:prstGeom prst="rect">
              <a:avLst/>
            </a:prstGeom>
          </p:spPr>
          <p:txBody>
            <a:bodyPr wrap="none" rtlCol="0">
              <a:spAutoFit/>
            </a:bodyPr>
            <a:lstStyle/>
            <a:p>
              <a:r>
                <a:rPr lang="en-US"/>
                <a:t>Skew Right</a:t>
              </a:r>
              <a:endParaRPr lang="en-US" dirty="0"/>
            </a:p>
          </p:txBody>
        </p:sp>
        <p:sp>
          <p:nvSpPr>
            <p:cNvPr id="11" name="TextBox 10"/>
            <p:cNvSpPr txBox="1"/>
            <p:nvPr/>
          </p:nvSpPr>
          <p:spPr>
            <a:xfrm>
              <a:off x="9771861" y="5421065"/>
              <a:ext cx="700833" cy="369332"/>
            </a:xfrm>
            <a:prstGeom prst="rect">
              <a:avLst/>
            </a:prstGeom>
          </p:spPr>
          <p:txBody>
            <a:bodyPr wrap="none" rtlCol="0">
              <a:spAutoFit/>
            </a:bodyPr>
            <a:lstStyle/>
            <a:p>
              <a:r>
                <a:rPr lang="en-US"/>
                <a:t>Gap</a:t>
              </a:r>
              <a:endParaRPr lang="en-US" dirty="0"/>
            </a:p>
          </p:txBody>
        </p:sp>
        <p:sp>
          <p:nvSpPr>
            <p:cNvPr id="12" name="TextBox 11"/>
            <p:cNvSpPr txBox="1"/>
            <p:nvPr/>
          </p:nvSpPr>
          <p:spPr>
            <a:xfrm>
              <a:off x="10464708" y="5095435"/>
              <a:ext cx="1007007" cy="369332"/>
            </a:xfrm>
            <a:prstGeom prst="rect">
              <a:avLst/>
            </a:prstGeom>
          </p:spPr>
          <p:txBody>
            <a:bodyPr wrap="none" rtlCol="0">
              <a:spAutoFit/>
            </a:bodyPr>
            <a:lstStyle/>
            <a:p>
              <a:r>
                <a:rPr lang="en-US" dirty="0"/>
                <a:t>Outliers</a:t>
              </a:r>
            </a:p>
          </p:txBody>
        </p:sp>
        <p:sp>
          <p:nvSpPr>
            <p:cNvPr id="13" name="TextBox 12"/>
            <p:cNvSpPr txBox="1"/>
            <p:nvPr/>
          </p:nvSpPr>
          <p:spPr>
            <a:xfrm>
              <a:off x="8212358" y="5962541"/>
              <a:ext cx="620683" cy="369332"/>
            </a:xfrm>
            <a:prstGeom prst="rect">
              <a:avLst/>
            </a:prstGeom>
          </p:spPr>
          <p:txBody>
            <a:bodyPr wrap="none" rtlCol="0">
              <a:spAutoFit/>
            </a:bodyPr>
            <a:lstStyle/>
            <a:p>
              <a:r>
                <a:rPr lang="en-US"/>
                <a:t>Rug</a:t>
              </a:r>
              <a:endParaRPr lang="en-US" dirty="0"/>
            </a:p>
          </p:txBody>
        </p:sp>
        <p:sp>
          <p:nvSpPr>
            <p:cNvPr id="14" name="TextBox 13"/>
            <p:cNvSpPr txBox="1"/>
            <p:nvPr/>
          </p:nvSpPr>
          <p:spPr>
            <a:xfrm rot="16200000">
              <a:off x="7897630" y="4695740"/>
              <a:ext cx="1305165" cy="369332"/>
            </a:xfrm>
            <a:prstGeom prst="rect">
              <a:avLst/>
            </a:prstGeom>
          </p:spPr>
          <p:txBody>
            <a:bodyPr wrap="none" rtlCol="0">
              <a:spAutoFit/>
            </a:bodyPr>
            <a:lstStyle/>
            <a:p>
              <a:r>
                <a:rPr lang="en-US"/>
                <a:t>Histogram</a:t>
              </a:r>
              <a:endParaRPr lang="en-US" dirty="0"/>
            </a:p>
          </p:txBody>
        </p:sp>
        <p:cxnSp>
          <p:nvCxnSpPr>
            <p:cNvPr id="16" name="Straight Arrow Connector 15"/>
            <p:cNvCxnSpPr/>
            <p:nvPr/>
          </p:nvCxnSpPr>
          <p:spPr>
            <a:xfrm flipV="1">
              <a:off x="8622735" y="5840146"/>
              <a:ext cx="54053" cy="203139"/>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
          <p:nvSpPr>
            <p:cNvPr id="17" name="TextBox 16"/>
            <p:cNvSpPr txBox="1"/>
            <p:nvPr/>
          </p:nvSpPr>
          <p:spPr>
            <a:xfrm>
              <a:off x="6448712" y="2790248"/>
              <a:ext cx="1410964" cy="923330"/>
            </a:xfrm>
            <a:prstGeom prst="rect">
              <a:avLst/>
            </a:prstGeom>
          </p:spPr>
          <p:txBody>
            <a:bodyPr wrap="none" rtlCol="0">
              <a:spAutoFit/>
            </a:bodyPr>
            <a:lstStyle/>
            <a:p>
              <a:pPr algn="r"/>
              <a:r>
                <a:rPr lang="en-US"/>
                <a:t>Smoothed </a:t>
              </a:r>
              <a:br>
                <a:rPr lang="en-US"/>
              </a:br>
              <a:r>
                <a:rPr lang="en-US"/>
                <a:t>Density </a:t>
              </a:r>
              <a:br>
                <a:rPr lang="en-US"/>
              </a:br>
              <a:r>
                <a:rPr lang="en-US"/>
                <a:t>Estimator</a:t>
              </a:r>
            </a:p>
          </p:txBody>
        </p:sp>
        <p:cxnSp>
          <p:nvCxnSpPr>
            <p:cNvPr id="19" name="Straight Arrow Connector 18"/>
            <p:cNvCxnSpPr/>
            <p:nvPr/>
          </p:nvCxnSpPr>
          <p:spPr>
            <a:xfrm>
              <a:off x="7661282" y="3721481"/>
              <a:ext cx="551076" cy="1363184"/>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grpSp>
      <p:sp>
        <p:nvSpPr>
          <p:cNvPr id="2" name="Title 1"/>
          <p:cNvSpPr>
            <a:spLocks noGrp="1"/>
          </p:cNvSpPr>
          <p:nvPr>
            <p:ph type="title"/>
          </p:nvPr>
        </p:nvSpPr>
        <p:spPr>
          <a:xfrm>
            <a:off x="364191" y="76620"/>
            <a:ext cx="10801350" cy="1325563"/>
          </a:xfrm>
        </p:spPr>
        <p:txBody>
          <a:bodyPr>
            <a:normAutofit/>
          </a:bodyPr>
          <a:lstStyle/>
          <a:p>
            <a:r>
              <a:rPr lang="en-US" sz="3600" dirty="0"/>
              <a:t>Histograms, Rug Plots, and KDE Interpolation</a:t>
            </a:r>
          </a:p>
        </p:txBody>
      </p:sp>
      <p:sp>
        <p:nvSpPr>
          <p:cNvPr id="3" name="Content Placeholder 2"/>
          <p:cNvSpPr>
            <a:spLocks noGrp="1"/>
          </p:cNvSpPr>
          <p:nvPr>
            <p:ph idx="1"/>
          </p:nvPr>
        </p:nvSpPr>
        <p:spPr>
          <a:xfrm>
            <a:off x="502022" y="1254265"/>
            <a:ext cx="11116235" cy="5240664"/>
          </a:xfrm>
        </p:spPr>
        <p:txBody>
          <a:bodyPr>
            <a:normAutofit/>
          </a:bodyPr>
          <a:lstStyle/>
          <a:p>
            <a:pPr marL="14287" indent="0">
              <a:buNone/>
            </a:pPr>
            <a:r>
              <a:rPr lang="en-US" dirty="0"/>
              <a:t>Describes distribution of data </a:t>
            </a:r>
            <a:r>
              <a:rPr lang="mr-IN" dirty="0"/>
              <a:t>–</a:t>
            </a:r>
            <a:r>
              <a:rPr lang="en-US" dirty="0"/>
              <a:t> relative prevalence of values</a:t>
            </a:r>
          </a:p>
          <a:p>
            <a:r>
              <a:rPr lang="en-US" dirty="0"/>
              <a:t>Histogram</a:t>
            </a:r>
          </a:p>
          <a:p>
            <a:pPr lvl="1"/>
            <a:r>
              <a:rPr lang="en-US" dirty="0"/>
              <a:t>relative frequency of values </a:t>
            </a:r>
            <a:br>
              <a:rPr lang="en-US" dirty="0"/>
            </a:br>
            <a:r>
              <a:rPr lang="en-US" dirty="0"/>
              <a:t>in bins (ranges)</a:t>
            </a:r>
          </a:p>
          <a:p>
            <a:pPr lvl="1"/>
            <a:r>
              <a:rPr lang="en-US" dirty="0"/>
              <a:t>Tradeoff of bin sizes</a:t>
            </a:r>
          </a:p>
          <a:p>
            <a:r>
              <a:rPr lang="en-US" dirty="0"/>
              <a:t>Rug Plot</a:t>
            </a:r>
          </a:p>
          <a:p>
            <a:pPr lvl="1"/>
            <a:r>
              <a:rPr lang="en-US" dirty="0"/>
              <a:t>Shows the actual data </a:t>
            </a:r>
            <a:br>
              <a:rPr lang="en-US" dirty="0"/>
            </a:br>
            <a:r>
              <a:rPr lang="en-US" dirty="0"/>
              <a:t>locations</a:t>
            </a:r>
          </a:p>
          <a:p>
            <a:r>
              <a:rPr lang="en-US" dirty="0"/>
              <a:t>Smoothed density estimator</a:t>
            </a:r>
          </a:p>
          <a:p>
            <a:pPr lvl="1"/>
            <a:r>
              <a:rPr lang="en-US" dirty="0"/>
              <a:t>Tradeoff of “bandwidth” </a:t>
            </a:r>
            <a:br>
              <a:rPr lang="en-US" dirty="0"/>
            </a:br>
            <a:r>
              <a:rPr lang="en-US" dirty="0"/>
              <a:t>parameter (more on this later) </a:t>
            </a:r>
          </a:p>
        </p:txBody>
      </p:sp>
    </p:spTree>
    <p:extLst>
      <p:ext uri="{BB962C8B-B14F-4D97-AF65-F5344CB8AC3E}">
        <p14:creationId xmlns:p14="http://schemas.microsoft.com/office/powerpoint/2010/main" val="127472183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Box Charts</a:t>
            </a:r>
          </a:p>
        </p:txBody>
      </p:sp>
      <p:sp>
        <p:nvSpPr>
          <p:cNvPr id="3" name="Content Placeholder 2"/>
          <p:cNvSpPr>
            <a:spLocks noGrp="1"/>
          </p:cNvSpPr>
          <p:nvPr>
            <p:ph idx="1"/>
          </p:nvPr>
        </p:nvSpPr>
        <p:spPr>
          <a:xfrm>
            <a:off x="838200" y="1435660"/>
            <a:ext cx="10515600" cy="863787"/>
          </a:xfrm>
        </p:spPr>
        <p:txBody>
          <a:bodyPr/>
          <a:lstStyle/>
          <a:p>
            <a:r>
              <a:rPr lang="en-US" dirty="0"/>
              <a:t>Useful for summarizing distributions and comparing multiple distributions</a:t>
            </a:r>
          </a:p>
        </p:txBody>
      </p:sp>
      <p:pic>
        <p:nvPicPr>
          <p:cNvPr id="4" name="Picture 3"/>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132295" y="1867553"/>
            <a:ext cx="7059705" cy="470647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16324" y="3214544"/>
            <a:ext cx="4737848" cy="3158565"/>
          </a:xfrm>
          <a:prstGeom prst="rect">
            <a:avLst/>
          </a:prstGeom>
        </p:spPr>
      </p:pic>
      <p:sp>
        <p:nvSpPr>
          <p:cNvPr id="6" name="TextBox 5"/>
          <p:cNvSpPr txBox="1"/>
          <p:nvPr/>
        </p:nvSpPr>
        <p:spPr>
          <a:xfrm rot="16200000">
            <a:off x="1952940" y="4561266"/>
            <a:ext cx="1050288" cy="369332"/>
          </a:xfrm>
          <a:prstGeom prst="rect">
            <a:avLst/>
          </a:prstGeom>
        </p:spPr>
        <p:txBody>
          <a:bodyPr wrap="none" rtlCol="0">
            <a:spAutoFit/>
          </a:bodyPr>
          <a:lstStyle/>
          <a:p>
            <a:r>
              <a:rPr lang="en-US">
                <a:solidFill>
                  <a:schemeClr val="bg1"/>
                </a:solidFill>
              </a:rPr>
              <a:t>Median</a:t>
            </a:r>
          </a:p>
        </p:txBody>
      </p:sp>
      <p:sp>
        <p:nvSpPr>
          <p:cNvPr id="7" name="TextBox 6"/>
          <p:cNvSpPr txBox="1"/>
          <p:nvPr/>
        </p:nvSpPr>
        <p:spPr>
          <a:xfrm rot="16200000">
            <a:off x="694529" y="4506051"/>
            <a:ext cx="1808508" cy="369332"/>
          </a:xfrm>
          <a:prstGeom prst="rect">
            <a:avLst/>
          </a:prstGeom>
        </p:spPr>
        <p:txBody>
          <a:bodyPr wrap="none" rtlCol="0">
            <a:spAutoFit/>
          </a:bodyPr>
          <a:lstStyle/>
          <a:p>
            <a:r>
              <a:rPr lang="en-US"/>
              <a:t>Lower Quartile</a:t>
            </a:r>
            <a:endParaRPr lang="en-US" dirty="0"/>
          </a:p>
        </p:txBody>
      </p:sp>
      <p:sp>
        <p:nvSpPr>
          <p:cNvPr id="8" name="TextBox 7"/>
          <p:cNvSpPr txBox="1"/>
          <p:nvPr/>
        </p:nvSpPr>
        <p:spPr>
          <a:xfrm rot="16200000">
            <a:off x="2049819" y="4498837"/>
            <a:ext cx="1822935" cy="369332"/>
          </a:xfrm>
          <a:prstGeom prst="rect">
            <a:avLst/>
          </a:prstGeom>
        </p:spPr>
        <p:txBody>
          <a:bodyPr wrap="none" rtlCol="0">
            <a:spAutoFit/>
          </a:bodyPr>
          <a:lstStyle/>
          <a:p>
            <a:r>
              <a:rPr lang="en-US"/>
              <a:t>Upper Quartile</a:t>
            </a:r>
            <a:endParaRPr lang="en-US" dirty="0"/>
          </a:p>
        </p:txBody>
      </p:sp>
      <p:sp>
        <p:nvSpPr>
          <p:cNvPr id="9" name="TextBox 8"/>
          <p:cNvSpPr txBox="1"/>
          <p:nvPr/>
        </p:nvSpPr>
        <p:spPr>
          <a:xfrm>
            <a:off x="1414117" y="3032022"/>
            <a:ext cx="2395207" cy="369332"/>
          </a:xfrm>
          <a:prstGeom prst="rect">
            <a:avLst/>
          </a:prstGeom>
        </p:spPr>
        <p:txBody>
          <a:bodyPr wrap="none" rtlCol="0">
            <a:spAutoFit/>
          </a:bodyPr>
          <a:lstStyle/>
          <a:p>
            <a:r>
              <a:rPr lang="en-US" dirty="0"/>
              <a:t>Interquartile Range</a:t>
            </a:r>
          </a:p>
        </p:txBody>
      </p:sp>
      <p:cxnSp>
        <p:nvCxnSpPr>
          <p:cNvPr id="11" name="Straight Connector 10"/>
          <p:cNvCxnSpPr/>
          <p:nvPr/>
        </p:nvCxnSpPr>
        <p:spPr>
          <a:xfrm>
            <a:off x="1414117" y="3414432"/>
            <a:ext cx="369332" cy="372031"/>
          </a:xfrm>
          <a:prstGeom prst="line">
            <a:avLst/>
          </a:prstGeom>
        </p:spPr>
        <p:style>
          <a:lnRef idx="1">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2808893" y="3324990"/>
            <a:ext cx="920707" cy="499732"/>
          </a:xfrm>
          <a:prstGeom prst="line">
            <a:avLst/>
          </a:prstGeom>
        </p:spPr>
        <p:style>
          <a:lnRef idx="1">
            <a:schemeClr val="accent1"/>
          </a:lnRef>
          <a:fillRef idx="0">
            <a:schemeClr val="accent1"/>
          </a:fillRef>
          <a:effectRef idx="1">
            <a:schemeClr val="accent1"/>
          </a:effectRef>
          <a:fontRef idx="minor">
            <a:schemeClr val="tx1"/>
          </a:fontRef>
        </p:style>
      </p:cxnSp>
      <p:sp>
        <p:nvSpPr>
          <p:cNvPr id="15" name="Rectangle 14"/>
          <p:cNvSpPr/>
          <p:nvPr/>
        </p:nvSpPr>
        <p:spPr>
          <a:xfrm>
            <a:off x="2085348" y="3393908"/>
            <a:ext cx="747320" cy="369332"/>
          </a:xfrm>
          <a:prstGeom prst="rect">
            <a:avLst/>
          </a:prstGeom>
        </p:spPr>
        <p:txBody>
          <a:bodyPr wrap="none">
            <a:spAutoFit/>
          </a:bodyPr>
          <a:lstStyle/>
          <a:p>
            <a:r>
              <a:rPr lang="en-US" dirty="0"/>
              <a:t>(IQR)</a:t>
            </a:r>
          </a:p>
        </p:txBody>
      </p:sp>
      <p:sp>
        <p:nvSpPr>
          <p:cNvPr id="16" name="Rectangle 15"/>
          <p:cNvSpPr/>
          <p:nvPr/>
        </p:nvSpPr>
        <p:spPr>
          <a:xfrm>
            <a:off x="4119349" y="4366371"/>
            <a:ext cx="1007007" cy="369332"/>
          </a:xfrm>
          <a:prstGeom prst="rect">
            <a:avLst/>
          </a:prstGeom>
        </p:spPr>
        <p:txBody>
          <a:bodyPr wrap="none">
            <a:spAutoFit/>
          </a:bodyPr>
          <a:lstStyle/>
          <a:p>
            <a:r>
              <a:rPr lang="en-US"/>
              <a:t>Outliers</a:t>
            </a:r>
            <a:endParaRPr lang="en-US" dirty="0"/>
          </a:p>
        </p:txBody>
      </p:sp>
      <p:sp>
        <p:nvSpPr>
          <p:cNvPr id="17" name="TextBox 16"/>
          <p:cNvSpPr txBox="1"/>
          <p:nvPr/>
        </p:nvSpPr>
        <p:spPr>
          <a:xfrm>
            <a:off x="7136732" y="2118373"/>
            <a:ext cx="3530134" cy="369332"/>
          </a:xfrm>
          <a:prstGeom prst="rect">
            <a:avLst/>
          </a:prstGeom>
        </p:spPr>
        <p:txBody>
          <a:bodyPr wrap="none" rtlCol="0">
            <a:spAutoFit/>
          </a:bodyPr>
          <a:lstStyle/>
          <a:p>
            <a:r>
              <a:rPr lang="en-US" dirty="0"/>
              <a:t>Comparison </a:t>
            </a:r>
            <a:r>
              <a:rPr lang="en-US"/>
              <a:t>of Restaurant Bills</a:t>
            </a:r>
            <a:endParaRPr lang="en-US" dirty="0"/>
          </a:p>
        </p:txBody>
      </p:sp>
      <p:sp>
        <p:nvSpPr>
          <p:cNvPr id="18" name="TextBox 17"/>
          <p:cNvSpPr txBox="1"/>
          <p:nvPr/>
        </p:nvSpPr>
        <p:spPr>
          <a:xfrm>
            <a:off x="1695819" y="6238553"/>
            <a:ext cx="966931" cy="369332"/>
          </a:xfrm>
          <a:prstGeom prst="rect">
            <a:avLst/>
          </a:prstGeom>
        </p:spPr>
        <p:txBody>
          <a:bodyPr wrap="none" rtlCol="0">
            <a:spAutoFit/>
          </a:bodyPr>
          <a:lstStyle/>
          <a:p>
            <a:r>
              <a:rPr lang="en-US"/>
              <a:t>Wiskers</a:t>
            </a:r>
            <a:endParaRPr lang="en-US" dirty="0"/>
          </a:p>
        </p:txBody>
      </p:sp>
      <p:cxnSp>
        <p:nvCxnSpPr>
          <p:cNvPr id="20" name="Straight Arrow Connector 19"/>
          <p:cNvCxnSpPr>
            <a:stCxn id="18" idx="1"/>
          </p:cNvCxnSpPr>
          <p:nvPr/>
        </p:nvCxnSpPr>
        <p:spPr>
          <a:xfrm flipH="1" flipV="1">
            <a:off x="1402233" y="5339617"/>
            <a:ext cx="293586" cy="1083602"/>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cxnSp>
        <p:nvCxnSpPr>
          <p:cNvPr id="24" name="Straight Arrow Connector 23"/>
          <p:cNvCxnSpPr>
            <a:stCxn id="18" idx="3"/>
          </p:cNvCxnSpPr>
          <p:nvPr/>
        </p:nvCxnSpPr>
        <p:spPr>
          <a:xfrm flipV="1">
            <a:off x="2662750" y="5271077"/>
            <a:ext cx="612097" cy="1152142"/>
          </a:xfrm>
          <a:prstGeom prst="straightConnector1">
            <a:avLst/>
          </a:prstGeom>
          <a:ln>
            <a:tailEnd type="triangle"/>
          </a:ln>
        </p:spPr>
        <p:style>
          <a:lnRef idx="1">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9435149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Bar Charts</a:t>
            </a:r>
          </a:p>
        </p:txBody>
      </p:sp>
      <p:sp>
        <p:nvSpPr>
          <p:cNvPr id="3" name="Content Placeholder 2"/>
          <p:cNvSpPr>
            <a:spLocks noGrp="1"/>
          </p:cNvSpPr>
          <p:nvPr>
            <p:ph idx="1"/>
          </p:nvPr>
        </p:nvSpPr>
        <p:spPr>
          <a:xfrm>
            <a:off x="838200" y="1431487"/>
            <a:ext cx="10515600" cy="4351339"/>
          </a:xfrm>
        </p:spPr>
        <p:txBody>
          <a:bodyPr/>
          <a:lstStyle/>
          <a:p>
            <a:r>
              <a:rPr lang="en-US" dirty="0"/>
              <a:t>Used to compare nominal and ordinal data.</a:t>
            </a:r>
          </a:p>
          <a:p>
            <a:pPr lvl="1"/>
            <a:r>
              <a:rPr lang="en-US" dirty="0"/>
              <a:t>Consider sorting by category or frequency</a:t>
            </a:r>
          </a:p>
          <a:p>
            <a:endParaRPr lang="en-US" dirty="0"/>
          </a:p>
        </p:txBody>
      </p:sp>
      <p:pic>
        <p:nvPicPr>
          <p:cNvPr id="5" name="Picture 4"/>
          <p:cNvPicPr>
            <a:picLocks noChangeAspect="1"/>
          </p:cNvPicPr>
          <p:nvPr/>
        </p:nvPicPr>
        <p:blipFill>
          <a:blip r:embed="rId2"/>
          <a:stretch>
            <a:fillRect/>
          </a:stretch>
        </p:blipFill>
        <p:spPr>
          <a:xfrm>
            <a:off x="7034833" y="2493112"/>
            <a:ext cx="4604717" cy="4213556"/>
          </a:xfrm>
          <a:prstGeom prst="rect">
            <a:avLst/>
          </a:prstGeom>
        </p:spPr>
      </p:pic>
      <p:pic>
        <p:nvPicPr>
          <p:cNvPr id="7" name="Picture 6"/>
          <p:cNvPicPr>
            <a:picLocks noChangeAspect="1"/>
          </p:cNvPicPr>
          <p:nvPr/>
        </p:nvPicPr>
        <p:blipFill>
          <a:blip r:embed="rId3"/>
          <a:stretch>
            <a:fillRect/>
          </a:stretch>
        </p:blipFill>
        <p:spPr>
          <a:xfrm>
            <a:off x="299544" y="2359125"/>
            <a:ext cx="5833241" cy="4495976"/>
          </a:xfrm>
          <a:prstGeom prst="rect">
            <a:avLst/>
          </a:prstGeom>
        </p:spPr>
      </p:pic>
    </p:spTree>
    <p:extLst>
      <p:ext uri="{BB962C8B-B14F-4D97-AF65-F5344CB8AC3E}">
        <p14:creationId xmlns:p14="http://schemas.microsoft.com/office/powerpoint/2010/main" val="220987582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p:cNvGrpSpPr/>
          <p:nvPr/>
        </p:nvGrpSpPr>
        <p:grpSpPr>
          <a:xfrm>
            <a:off x="552450" y="1849974"/>
            <a:ext cx="11200606" cy="4986512"/>
            <a:chOff x="-2742406" y="0"/>
            <a:chExt cx="15404306" cy="6858000"/>
          </a:xfrm>
        </p:grpSpPr>
        <p:pic>
          <p:nvPicPr>
            <p:cNvPr id="19" name="Picture 18"/>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518400" y="0"/>
              <a:ext cx="5143500" cy="6858000"/>
            </a:xfrm>
            <a:prstGeom prst="rect">
              <a:avLst/>
            </a:prstGeom>
          </p:spPr>
        </p:pic>
        <p:pic>
          <p:nvPicPr>
            <p:cNvPr id="20" name="Picture 19"/>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427287" y="0"/>
              <a:ext cx="5143500" cy="6858000"/>
            </a:xfrm>
            <a:prstGeom prst="rect">
              <a:avLst/>
            </a:prstGeom>
          </p:spPr>
        </p:pic>
        <p:pic>
          <p:nvPicPr>
            <p:cNvPr id="21" name="Picture 20"/>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2742406" y="0"/>
              <a:ext cx="5143500" cy="6858000"/>
            </a:xfrm>
            <a:prstGeom prst="rect">
              <a:avLst/>
            </a:prstGeom>
          </p:spPr>
        </p:pic>
      </p:grpSp>
      <p:sp>
        <p:nvSpPr>
          <p:cNvPr id="2" name="Title 1"/>
          <p:cNvSpPr>
            <a:spLocks noGrp="1"/>
          </p:cNvSpPr>
          <p:nvPr>
            <p:ph type="title"/>
          </p:nvPr>
        </p:nvSpPr>
        <p:spPr/>
        <p:txBody>
          <a:bodyPr/>
          <a:lstStyle/>
          <a:p>
            <a:r>
              <a:rPr lang="en-US" dirty="0"/>
              <a:t>Bar Charts</a:t>
            </a:r>
          </a:p>
        </p:txBody>
      </p:sp>
      <p:sp>
        <p:nvSpPr>
          <p:cNvPr id="3" name="Content Placeholder 2"/>
          <p:cNvSpPr>
            <a:spLocks noGrp="1"/>
          </p:cNvSpPr>
          <p:nvPr>
            <p:ph idx="1"/>
          </p:nvPr>
        </p:nvSpPr>
        <p:spPr>
          <a:xfrm>
            <a:off x="838200" y="1431487"/>
            <a:ext cx="10515600" cy="4351339"/>
          </a:xfrm>
        </p:spPr>
        <p:txBody>
          <a:bodyPr/>
          <a:lstStyle/>
          <a:p>
            <a:r>
              <a:rPr lang="en-US" dirty="0"/>
              <a:t>Used to compare nominal and ordinal data.</a:t>
            </a:r>
          </a:p>
          <a:p>
            <a:pPr lvl="1"/>
            <a:r>
              <a:rPr lang="en-US" dirty="0"/>
              <a:t>Consider sorting by category or frequency</a:t>
            </a:r>
          </a:p>
          <a:p>
            <a:endParaRPr lang="en-US" dirty="0"/>
          </a:p>
        </p:txBody>
      </p:sp>
      <p:sp>
        <p:nvSpPr>
          <p:cNvPr id="23" name="TextBox 22"/>
          <p:cNvSpPr txBox="1"/>
          <p:nvPr/>
        </p:nvSpPr>
        <p:spPr>
          <a:xfrm>
            <a:off x="1309022" y="2699898"/>
            <a:ext cx="1790875" cy="1200329"/>
          </a:xfrm>
          <a:prstGeom prst="rect">
            <a:avLst/>
          </a:prstGeom>
        </p:spPr>
        <p:txBody>
          <a:bodyPr wrap="none" rtlCol="0">
            <a:spAutoFit/>
          </a:bodyPr>
          <a:lstStyle/>
          <a:p>
            <a:pPr algn="r"/>
            <a:r>
              <a:rPr lang="en-US" sz="2400"/>
              <a:t>Titanic </a:t>
            </a:r>
          </a:p>
          <a:p>
            <a:pPr algn="r"/>
            <a:r>
              <a:rPr lang="en-US" sz="2400" dirty="0"/>
              <a:t>Passenger </a:t>
            </a:r>
          </a:p>
          <a:p>
            <a:pPr algn="r"/>
            <a:r>
              <a:rPr lang="en-US" sz="2400" dirty="0"/>
              <a:t>Manifest </a:t>
            </a:r>
          </a:p>
        </p:txBody>
      </p:sp>
      <p:sp>
        <p:nvSpPr>
          <p:cNvPr id="24" name="TextBox 23"/>
          <p:cNvSpPr txBox="1"/>
          <p:nvPr/>
        </p:nvSpPr>
        <p:spPr>
          <a:xfrm>
            <a:off x="2082815" y="6369081"/>
            <a:ext cx="755335" cy="369332"/>
          </a:xfrm>
          <a:prstGeom prst="rect">
            <a:avLst/>
          </a:prstGeom>
          <a:solidFill>
            <a:schemeClr val="bg1"/>
          </a:solidFill>
        </p:spPr>
        <p:txBody>
          <a:bodyPr wrap="none" rtlCol="0">
            <a:spAutoFit/>
          </a:bodyPr>
          <a:lstStyle/>
          <a:p>
            <a:r>
              <a:rPr lang="en-US"/>
              <a:t>Class</a:t>
            </a:r>
          </a:p>
        </p:txBody>
      </p:sp>
      <p:sp>
        <p:nvSpPr>
          <p:cNvPr id="25" name="TextBox 24"/>
          <p:cNvSpPr txBox="1"/>
          <p:nvPr/>
        </p:nvSpPr>
        <p:spPr>
          <a:xfrm>
            <a:off x="5953125" y="6369081"/>
            <a:ext cx="561372" cy="369332"/>
          </a:xfrm>
          <a:prstGeom prst="rect">
            <a:avLst/>
          </a:prstGeom>
          <a:solidFill>
            <a:schemeClr val="bg1"/>
          </a:solidFill>
        </p:spPr>
        <p:txBody>
          <a:bodyPr wrap="none" rtlCol="0">
            <a:spAutoFit/>
          </a:bodyPr>
          <a:lstStyle/>
          <a:p>
            <a:r>
              <a:rPr lang="en-US" dirty="0"/>
              <a:t>Sex</a:t>
            </a:r>
          </a:p>
        </p:txBody>
      </p:sp>
      <p:sp>
        <p:nvSpPr>
          <p:cNvPr id="30" name="TextBox 29"/>
          <p:cNvSpPr txBox="1"/>
          <p:nvPr/>
        </p:nvSpPr>
        <p:spPr>
          <a:xfrm>
            <a:off x="9340948" y="6298183"/>
            <a:ext cx="1122423" cy="369332"/>
          </a:xfrm>
          <a:prstGeom prst="rect">
            <a:avLst/>
          </a:prstGeom>
          <a:solidFill>
            <a:schemeClr val="bg1"/>
          </a:solidFill>
        </p:spPr>
        <p:txBody>
          <a:bodyPr wrap="none" rtlCol="0">
            <a:spAutoFit/>
          </a:bodyPr>
          <a:lstStyle/>
          <a:p>
            <a:r>
              <a:rPr lang="en-US"/>
              <a:t>Survived</a:t>
            </a:r>
            <a:endParaRPr lang="en-US" dirty="0"/>
          </a:p>
        </p:txBody>
      </p:sp>
    </p:spTree>
    <p:extLst>
      <p:ext uri="{BB962C8B-B14F-4D97-AF65-F5344CB8AC3E}">
        <p14:creationId xmlns:p14="http://schemas.microsoft.com/office/powerpoint/2010/main" val="6062900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Straight Arrow Connector 16"/>
          <p:cNvCxnSpPr/>
          <p:nvPr/>
        </p:nvCxnSpPr>
        <p:spPr>
          <a:xfrm>
            <a:off x="-1624513" y="1321191"/>
            <a:ext cx="1497629"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6" name="Straight Arrow Connector 25"/>
          <p:cNvCxnSpPr/>
          <p:nvPr/>
        </p:nvCxnSpPr>
        <p:spPr>
          <a:xfrm>
            <a:off x="1058367" y="2327113"/>
            <a:ext cx="0" cy="1497629"/>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p:cNvCxnSpPr/>
          <p:nvPr/>
        </p:nvCxnSpPr>
        <p:spPr>
          <a:xfrm flipH="1">
            <a:off x="-1624513" y="4842362"/>
            <a:ext cx="1497629"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p:cNvCxnSpPr/>
          <p:nvPr/>
        </p:nvCxnSpPr>
        <p:spPr>
          <a:xfrm flipV="1">
            <a:off x="-2694011" y="2327113"/>
            <a:ext cx="0" cy="1497629"/>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sp>
        <p:nvSpPr>
          <p:cNvPr id="29" name="TextBox 28"/>
          <p:cNvSpPr txBox="1"/>
          <p:nvPr/>
        </p:nvSpPr>
        <p:spPr>
          <a:xfrm>
            <a:off x="-3056308" y="435033"/>
            <a:ext cx="724594" cy="1772316"/>
          </a:xfrm>
          <a:prstGeom prst="rect">
            <a:avLst/>
          </a:prstGeom>
          <a:noFill/>
        </p:spPr>
        <p:txBody>
          <a:bodyPr wrap="square" rtlCol="0">
            <a:spAutoFit/>
          </a:bodyPr>
          <a:lstStyle/>
          <a:p>
            <a:r>
              <a:rPr lang="en-US" sz="9600" dirty="0">
                <a:latin typeface="Times" charset="0"/>
                <a:ea typeface="Times" charset="0"/>
                <a:cs typeface="Times" charset="0"/>
              </a:rPr>
              <a:t>?</a:t>
            </a:r>
          </a:p>
        </p:txBody>
      </p:sp>
      <p:pic>
        <p:nvPicPr>
          <p:cNvPr id="30" name="Picture 2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38167" y="4207168"/>
            <a:ext cx="1840399" cy="1270387"/>
          </a:xfrm>
          <a:prstGeom prst="rect">
            <a:avLst/>
          </a:prstGeom>
        </p:spPr>
      </p:pic>
      <p:pic>
        <p:nvPicPr>
          <p:cNvPr id="31" name="Picture 30"/>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3367480" y="4176768"/>
            <a:ext cx="1346938" cy="1331187"/>
          </a:xfrm>
          <a:prstGeom prst="rect">
            <a:avLst/>
          </a:prstGeom>
        </p:spPr>
      </p:pic>
      <p:pic>
        <p:nvPicPr>
          <p:cNvPr id="16" name="Picture 15"/>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04307" y="571539"/>
            <a:ext cx="1353123" cy="1499306"/>
          </a:xfrm>
          <a:prstGeom prst="rect">
            <a:avLst/>
          </a:prstGeom>
        </p:spPr>
      </p:pic>
      <p:sp>
        <p:nvSpPr>
          <p:cNvPr id="6" name="Rectangle 5"/>
          <p:cNvSpPr/>
          <p:nvPr/>
        </p:nvSpPr>
        <p:spPr>
          <a:xfrm>
            <a:off x="-5885984" y="436941"/>
            <a:ext cx="2513244" cy="1772316"/>
          </a:xfrm>
          <a:prstGeom prst="rect">
            <a:avLst/>
          </a:prstGeom>
        </p:spPr>
        <p:txBody>
          <a:bodyPr wrap="none">
            <a:spAutoFit/>
          </a:bodyPr>
          <a:lstStyle/>
          <a:p>
            <a:pPr algn="r"/>
            <a:r>
              <a:rPr lang="en-US" sz="3200" dirty="0"/>
              <a:t>Question &amp;</a:t>
            </a:r>
            <a:br>
              <a:rPr lang="en-US" sz="3200" dirty="0"/>
            </a:br>
            <a:r>
              <a:rPr lang="en-US" sz="3200" dirty="0"/>
              <a:t>Problem</a:t>
            </a:r>
            <a:br>
              <a:rPr lang="en-US" sz="3200" dirty="0"/>
            </a:br>
            <a:r>
              <a:rPr lang="en-US" sz="3200" dirty="0"/>
              <a:t>Formulation</a:t>
            </a:r>
          </a:p>
        </p:txBody>
      </p:sp>
      <p:sp>
        <p:nvSpPr>
          <p:cNvPr id="8" name="Rectangle 7"/>
          <p:cNvSpPr/>
          <p:nvPr/>
        </p:nvSpPr>
        <p:spPr>
          <a:xfrm>
            <a:off x="2088621" y="713043"/>
            <a:ext cx="2306257" cy="1216296"/>
          </a:xfrm>
          <a:prstGeom prst="rect">
            <a:avLst/>
          </a:prstGeom>
        </p:spPr>
        <p:txBody>
          <a:bodyPr wrap="none">
            <a:spAutoFit/>
          </a:bodyPr>
          <a:lstStyle/>
          <a:p>
            <a:r>
              <a:rPr lang="en-US" sz="3600" dirty="0"/>
              <a:t>Data </a:t>
            </a:r>
            <a:br>
              <a:rPr lang="en-US" sz="3600" dirty="0"/>
            </a:br>
            <a:r>
              <a:rPr lang="en-US" sz="3600" dirty="0"/>
              <a:t>Acquisition</a:t>
            </a:r>
          </a:p>
        </p:txBody>
      </p:sp>
      <p:sp>
        <p:nvSpPr>
          <p:cNvPr id="9" name="Rectangle 8"/>
          <p:cNvSpPr/>
          <p:nvPr/>
        </p:nvSpPr>
        <p:spPr>
          <a:xfrm>
            <a:off x="2141880" y="3956204"/>
            <a:ext cx="2475090" cy="1772316"/>
          </a:xfrm>
          <a:prstGeom prst="rect">
            <a:avLst/>
          </a:prstGeom>
        </p:spPr>
        <p:txBody>
          <a:bodyPr wrap="none">
            <a:spAutoFit/>
          </a:bodyPr>
          <a:lstStyle/>
          <a:p>
            <a:r>
              <a:rPr lang="en-US" sz="3600" dirty="0"/>
              <a:t>Exploratory </a:t>
            </a:r>
            <a:br>
              <a:rPr lang="en-US" sz="3600" dirty="0"/>
            </a:br>
            <a:r>
              <a:rPr lang="en-US" sz="3600" dirty="0"/>
              <a:t>Data </a:t>
            </a:r>
            <a:br>
              <a:rPr lang="en-US" sz="3600" dirty="0"/>
            </a:br>
            <a:r>
              <a:rPr lang="en-US" sz="3600" dirty="0"/>
              <a:t>Analysis</a:t>
            </a:r>
          </a:p>
        </p:txBody>
      </p:sp>
      <p:sp>
        <p:nvSpPr>
          <p:cNvPr id="10" name="Rectangle 9"/>
          <p:cNvSpPr/>
          <p:nvPr/>
        </p:nvSpPr>
        <p:spPr>
          <a:xfrm>
            <a:off x="-5587351" y="3956204"/>
            <a:ext cx="2130110" cy="1772316"/>
          </a:xfrm>
          <a:prstGeom prst="rect">
            <a:avLst/>
          </a:prstGeom>
        </p:spPr>
        <p:txBody>
          <a:bodyPr wrap="none">
            <a:spAutoFit/>
          </a:bodyPr>
          <a:lstStyle/>
          <a:p>
            <a:pPr algn="r"/>
            <a:r>
              <a:rPr lang="en-US" sz="3200" dirty="0"/>
              <a:t>Prediction</a:t>
            </a:r>
            <a:br>
              <a:rPr lang="en-US" sz="3200" dirty="0"/>
            </a:br>
            <a:r>
              <a:rPr lang="en-US" sz="3200" dirty="0"/>
              <a:t>and</a:t>
            </a:r>
            <a:br>
              <a:rPr lang="en-US" sz="3200" dirty="0"/>
            </a:br>
            <a:r>
              <a:rPr lang="en-US" sz="3200" dirty="0"/>
              <a:t>Inference</a:t>
            </a:r>
          </a:p>
        </p:txBody>
      </p:sp>
      <p:sp>
        <p:nvSpPr>
          <p:cNvPr id="18" name="Rectangle 17"/>
          <p:cNvSpPr/>
          <p:nvPr/>
        </p:nvSpPr>
        <p:spPr>
          <a:xfrm>
            <a:off x="5472236" y="518378"/>
            <a:ext cx="6005253" cy="1569660"/>
          </a:xfrm>
          <a:prstGeom prst="rect">
            <a:avLst/>
          </a:prstGeom>
        </p:spPr>
        <p:txBody>
          <a:bodyPr wrap="square">
            <a:spAutoFit/>
          </a:bodyPr>
          <a:lstStyle/>
          <a:p>
            <a:r>
              <a:rPr lang="en-US" sz="4800"/>
              <a:t>Topics For Lecture Today</a:t>
            </a:r>
            <a:endParaRPr lang="en-US" sz="4800" dirty="0"/>
          </a:p>
        </p:txBody>
      </p:sp>
      <p:sp>
        <p:nvSpPr>
          <p:cNvPr id="20" name="Content Placeholder 2"/>
          <p:cNvSpPr txBox="1">
            <a:spLocks/>
          </p:cNvSpPr>
          <p:nvPr/>
        </p:nvSpPr>
        <p:spPr>
          <a:xfrm>
            <a:off x="5472236" y="2518348"/>
            <a:ext cx="6444944" cy="3721353"/>
          </a:xfrm>
          <a:prstGeom prst="rect">
            <a:avLst/>
          </a:prstGeom>
        </p:spPr>
        <p:txBody>
          <a:bodyPr vert="horz" lIns="91440" tIns="45720" rIns="91440" bIns="45720" rtlCol="0">
            <a:normAutofit/>
          </a:bodyPr>
          <a:lstStyle>
            <a:lvl1pPr marL="457200" indent="-442913" algn="l" defTabSz="914377" rtl="0" eaLnBrk="1" latinLnBrk="0" hangingPunct="1">
              <a:lnSpc>
                <a:spcPct val="90000"/>
              </a:lnSpc>
              <a:spcBef>
                <a:spcPts val="2200"/>
              </a:spcBef>
              <a:buClr>
                <a:schemeClr val="tx1"/>
              </a:buClr>
              <a:buSzPct val="100000"/>
              <a:buFont typeface="Wingdings" charset="2"/>
              <a:buChar char="Ø"/>
              <a:defRPr sz="2800" b="0" i="0" kern="1200">
                <a:solidFill>
                  <a:schemeClr val="tx1"/>
                </a:solidFill>
                <a:uFillTx/>
                <a:latin typeface="+mn-lt"/>
                <a:ea typeface="Helvetica Neue Light" charset="0"/>
                <a:cs typeface="Helvetica Neue Light" charset="0"/>
              </a:defRPr>
            </a:lvl1pPr>
            <a:lvl2pPr marL="914400" indent="-457200" algn="l" defTabSz="914377" rtl="0" eaLnBrk="1" latinLnBrk="0" hangingPunct="1">
              <a:lnSpc>
                <a:spcPct val="90000"/>
              </a:lnSpc>
              <a:spcBef>
                <a:spcPts val="500"/>
              </a:spcBef>
              <a:buFont typeface="Wingdings" charset="2"/>
              <a:buChar char="Ø"/>
              <a:defRPr sz="2400" b="0" i="0" kern="1200">
                <a:solidFill>
                  <a:schemeClr val="tx1"/>
                </a:solidFill>
                <a:uFillTx/>
                <a:latin typeface="+mn-lt"/>
                <a:ea typeface="Helvetica Neue Light" charset="0"/>
                <a:cs typeface="Helvetica Neue Light" charset="0"/>
              </a:defRPr>
            </a:lvl2pPr>
            <a:lvl3pPr marL="1373188" indent="-311150" algn="l" defTabSz="914377" rtl="0" eaLnBrk="1" latinLnBrk="0" hangingPunct="1">
              <a:lnSpc>
                <a:spcPct val="90000"/>
              </a:lnSpc>
              <a:spcBef>
                <a:spcPts val="500"/>
              </a:spcBef>
              <a:buFont typeface="Wingdings" charset="2"/>
              <a:buChar char="Ø"/>
              <a:defRPr sz="2000" b="0" i="0" kern="1200">
                <a:solidFill>
                  <a:schemeClr val="tx1"/>
                </a:solidFill>
                <a:uFillTx/>
                <a:latin typeface="+mn-lt"/>
                <a:ea typeface="Helvetica Neue Light" charset="0"/>
                <a:cs typeface="Helvetica Neue Light" charset="0"/>
              </a:defRPr>
            </a:lvl3pPr>
            <a:lvl4pPr marL="1830388" indent="-236538"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4pPr>
            <a:lvl5pPr marL="2287588" indent="-234950"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5pPr>
            <a:lvl6pPr marL="2514537"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9pPr>
          </a:lstStyle>
          <a:p>
            <a:pPr marL="457200" marR="0" lvl="0" indent="-442913" algn="l" defTabSz="914377" rtl="0" eaLnBrk="1" fontAlgn="auto" latinLnBrk="0" hangingPunct="1">
              <a:lnSpc>
                <a:spcPct val="90000"/>
              </a:lnSpc>
              <a:spcBef>
                <a:spcPts val="2200"/>
              </a:spcBef>
              <a:spcAft>
                <a:spcPts val="0"/>
              </a:spcAft>
              <a:buClr>
                <a:srgbClr val="000000"/>
              </a:buClr>
              <a:buSzPct val="100000"/>
              <a:buFont typeface="Wingdings" charset="2"/>
              <a:buChar char="Ø"/>
              <a:tabLst/>
              <a:defRPr/>
            </a:pPr>
            <a:r>
              <a:rPr kumimoji="0" lang="en-US" sz="2800" b="0" i="0" u="none" strike="noStrike" kern="1200" cap="none" spc="0" normalizeH="0" baseline="0" noProof="0" dirty="0">
                <a:ln>
                  <a:noFill/>
                </a:ln>
                <a:solidFill>
                  <a:srgbClr val="000000"/>
                </a:solidFill>
                <a:effectLst/>
                <a:uLnTx/>
                <a:uFillTx/>
                <a:latin typeface="Century Gothic" panose="020F0302020204030204"/>
                <a:ea typeface="Helvetica Neue Light" charset="0"/>
                <a:cs typeface="Helvetica Neue Light" charset="0"/>
              </a:rPr>
              <a:t>Understanding the Data</a:t>
            </a:r>
          </a:p>
          <a:p>
            <a:pPr marL="914400" marR="0" lvl="1" indent="-457200" algn="l" defTabSz="914377" rtl="0" eaLnBrk="1" fontAlgn="auto" latinLnBrk="0" hangingPunct="1">
              <a:lnSpc>
                <a:spcPct val="90000"/>
              </a:lnSpc>
              <a:spcBef>
                <a:spcPts val="500"/>
              </a:spcBef>
              <a:spcAft>
                <a:spcPts val="0"/>
              </a:spcAft>
              <a:buClrTx/>
              <a:buSzTx/>
              <a:buFont typeface="Wingdings" charset="2"/>
              <a:buChar char="Ø"/>
              <a:tabLst/>
              <a:defRPr/>
            </a:pPr>
            <a:r>
              <a:rPr kumimoji="0" lang="en-US" sz="2400" b="0" i="0" u="none" strike="noStrike" kern="1200" cap="none" spc="0" normalizeH="0" baseline="0" noProof="0" dirty="0">
                <a:ln>
                  <a:noFill/>
                </a:ln>
                <a:solidFill>
                  <a:srgbClr val="000000"/>
                </a:solidFill>
                <a:effectLst/>
                <a:uLnTx/>
                <a:uFillTx/>
                <a:latin typeface="Century Gothic" panose="020F0302020204030204"/>
                <a:ea typeface="Helvetica Neue Light" charset="0"/>
                <a:cs typeface="Helvetica Neue Light" charset="0"/>
              </a:rPr>
              <a:t>Data Cleaning </a:t>
            </a:r>
          </a:p>
          <a:p>
            <a:pPr marL="914400" marR="0" lvl="1" indent="-457200" algn="l" defTabSz="914377" rtl="0" eaLnBrk="1" fontAlgn="auto" latinLnBrk="0" hangingPunct="1">
              <a:lnSpc>
                <a:spcPct val="90000"/>
              </a:lnSpc>
              <a:spcBef>
                <a:spcPts val="500"/>
              </a:spcBef>
              <a:spcAft>
                <a:spcPts val="0"/>
              </a:spcAft>
              <a:buClrTx/>
              <a:buSzTx/>
              <a:buFont typeface="Wingdings" charset="2"/>
              <a:buChar char="Ø"/>
              <a:tabLst/>
              <a:defRPr/>
            </a:pPr>
            <a:r>
              <a:rPr kumimoji="0" lang="en-US" sz="2400" b="0" i="0" u="none" strike="noStrike" kern="1200" cap="none" spc="0" normalizeH="0" baseline="0" noProof="0" dirty="0">
                <a:ln>
                  <a:noFill/>
                </a:ln>
                <a:solidFill>
                  <a:srgbClr val="000000"/>
                </a:solidFill>
                <a:effectLst/>
                <a:uLnTx/>
                <a:uFillTx/>
                <a:latin typeface="Century Gothic" panose="020F0302020204030204"/>
                <a:ea typeface="Helvetica Neue Light" charset="0"/>
                <a:cs typeface="Helvetica Neue Light" charset="0"/>
              </a:rPr>
              <a:t>Exploratory Data Analysis (EDA)</a:t>
            </a:r>
          </a:p>
          <a:p>
            <a:pPr marL="914400" marR="0" lvl="1" indent="-457200" algn="l" defTabSz="914377" rtl="0" eaLnBrk="1" fontAlgn="auto" latinLnBrk="0" hangingPunct="1">
              <a:lnSpc>
                <a:spcPct val="90000"/>
              </a:lnSpc>
              <a:spcBef>
                <a:spcPts val="500"/>
              </a:spcBef>
              <a:spcAft>
                <a:spcPts val="0"/>
              </a:spcAft>
              <a:buClrTx/>
              <a:buSzTx/>
              <a:buFont typeface="Wingdings" charset="2"/>
              <a:buChar char="Ø"/>
              <a:tabLst/>
              <a:defRPr/>
            </a:pPr>
            <a:r>
              <a:rPr kumimoji="0" lang="en-US" sz="2400" b="0" i="0" u="none" strike="noStrike" kern="1200" cap="none" spc="0" normalizeH="0" baseline="0" noProof="0" dirty="0">
                <a:ln>
                  <a:noFill/>
                </a:ln>
                <a:solidFill>
                  <a:srgbClr val="000000"/>
                </a:solidFill>
                <a:effectLst/>
                <a:uLnTx/>
                <a:uFillTx/>
                <a:latin typeface="Century Gothic" panose="020F0302020204030204"/>
                <a:ea typeface="Helvetica Neue Light" charset="0"/>
                <a:cs typeface="Helvetica Neue Light" charset="0"/>
              </a:rPr>
              <a:t>Basic data visualization</a:t>
            </a:r>
          </a:p>
          <a:p>
            <a:pPr marL="457200" marR="0" lvl="0" indent="-442913" algn="l" defTabSz="914377" rtl="0" eaLnBrk="1" fontAlgn="auto" latinLnBrk="0" hangingPunct="1">
              <a:lnSpc>
                <a:spcPct val="90000"/>
              </a:lnSpc>
              <a:spcBef>
                <a:spcPts val="2200"/>
              </a:spcBef>
              <a:spcAft>
                <a:spcPts val="0"/>
              </a:spcAft>
              <a:buClr>
                <a:srgbClr val="000000"/>
              </a:buClr>
              <a:buSzPct val="100000"/>
              <a:buFont typeface="Wingdings" charset="2"/>
              <a:buChar char="Ø"/>
              <a:tabLst/>
              <a:defRPr/>
            </a:pPr>
            <a:r>
              <a:rPr kumimoji="0" lang="en-US" sz="2800" b="0" i="0" u="none" strike="noStrike" kern="1200" cap="none" spc="0" normalizeH="0" baseline="0" noProof="0" dirty="0">
                <a:ln>
                  <a:noFill/>
                </a:ln>
                <a:solidFill>
                  <a:srgbClr val="000000"/>
                </a:solidFill>
                <a:effectLst/>
                <a:uLnTx/>
                <a:uFillTx/>
                <a:latin typeface="Century Gothic" panose="020F0302020204030204"/>
                <a:ea typeface="Helvetica Neue Light" charset="0"/>
                <a:cs typeface="Helvetica Neue Light" charset="0"/>
              </a:rPr>
              <a:t>Common Data Anomalies </a:t>
            </a:r>
          </a:p>
          <a:p>
            <a:pPr marL="914400" marR="0" lvl="1" indent="-457200" algn="l" defTabSz="914377" rtl="0" eaLnBrk="1" fontAlgn="auto" latinLnBrk="0" hangingPunct="1">
              <a:lnSpc>
                <a:spcPct val="90000"/>
              </a:lnSpc>
              <a:spcBef>
                <a:spcPts val="500"/>
              </a:spcBef>
              <a:spcAft>
                <a:spcPts val="0"/>
              </a:spcAft>
              <a:buClrTx/>
              <a:buSzTx/>
              <a:buFont typeface="Wingdings" charset="2"/>
              <a:buChar char="Ø"/>
              <a:tabLst/>
              <a:defRPr/>
            </a:pPr>
            <a:r>
              <a:rPr kumimoji="0" lang="mr-IN" sz="2400" b="0" i="0" u="none" strike="noStrike" kern="1200" cap="none" spc="0" normalizeH="0" baseline="0" noProof="0" dirty="0">
                <a:ln>
                  <a:noFill/>
                </a:ln>
                <a:solidFill>
                  <a:srgbClr val="000000"/>
                </a:solidFill>
                <a:effectLst/>
                <a:uLnTx/>
                <a:uFillTx/>
                <a:latin typeface="Century Gothic" panose="020F0302020204030204"/>
                <a:ea typeface="Helvetica Neue Light" charset="0"/>
                <a:cs typeface="Helvetica Neue Light" charset="0"/>
              </a:rPr>
              <a:t>…</a:t>
            </a:r>
            <a:r>
              <a:rPr kumimoji="0" lang="en-US" sz="2400" b="0" i="0" u="none" strike="noStrike" kern="1200" cap="none" spc="0" normalizeH="0" baseline="0" noProof="0" dirty="0">
                <a:ln>
                  <a:noFill/>
                </a:ln>
                <a:solidFill>
                  <a:srgbClr val="000000"/>
                </a:solidFill>
                <a:effectLst/>
                <a:uLnTx/>
                <a:uFillTx/>
                <a:latin typeface="Century Gothic" panose="020F0302020204030204"/>
                <a:ea typeface="Helvetica Neue Light" charset="0"/>
                <a:cs typeface="Helvetica Neue Light" charset="0"/>
              </a:rPr>
              <a:t> and how to fix them</a:t>
            </a:r>
          </a:p>
          <a:p>
            <a:pPr marL="457200" marR="0" lvl="0" indent="-442913" algn="l" defTabSz="914377" rtl="0" eaLnBrk="1" fontAlgn="auto" latinLnBrk="0" hangingPunct="1">
              <a:lnSpc>
                <a:spcPct val="90000"/>
              </a:lnSpc>
              <a:spcBef>
                <a:spcPts val="2200"/>
              </a:spcBef>
              <a:spcAft>
                <a:spcPts val="0"/>
              </a:spcAft>
              <a:buClr>
                <a:srgbClr val="000000"/>
              </a:buClr>
              <a:buSzPct val="100000"/>
              <a:buFont typeface="Wingdings" charset="2"/>
              <a:buChar char="Ø"/>
              <a:tabLst/>
              <a:defRPr/>
            </a:pPr>
            <a:endParaRPr kumimoji="0" lang="en-US" sz="2800" b="0" i="0" u="none" strike="noStrike" kern="1200" cap="none" spc="0" normalizeH="0" baseline="0" noProof="0" dirty="0">
              <a:ln>
                <a:noFill/>
              </a:ln>
              <a:solidFill>
                <a:srgbClr val="000000"/>
              </a:solidFill>
              <a:effectLst/>
              <a:uLnTx/>
              <a:uFillTx/>
              <a:latin typeface="Century Gothic" panose="020F0302020204030204"/>
              <a:ea typeface="Helvetica Neue Light" charset="0"/>
              <a:cs typeface="Helvetica Neue Light" charset="0"/>
            </a:endParaRPr>
          </a:p>
        </p:txBody>
      </p:sp>
      <p:cxnSp>
        <p:nvCxnSpPr>
          <p:cNvPr id="4" name="Straight Connector 3"/>
          <p:cNvCxnSpPr/>
          <p:nvPr/>
        </p:nvCxnSpPr>
        <p:spPr>
          <a:xfrm>
            <a:off x="5051685" y="-344774"/>
            <a:ext cx="0" cy="7914806"/>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9845385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xEl>
                                              <p:pRg st="0" end="0"/>
                                            </p:txEl>
                                          </p:spTgt>
                                        </p:tgtEl>
                                        <p:attrNameLst>
                                          <p:attrName>style.visibility</p:attrName>
                                        </p:attrNameLst>
                                      </p:cBhvr>
                                      <p:to>
                                        <p:strVal val="visible"/>
                                      </p:to>
                                    </p:set>
                                    <p:animEffect transition="in" filter="fade">
                                      <p:cBhvr>
                                        <p:cTn id="7" dur="500"/>
                                        <p:tgtEl>
                                          <p:spTgt spid="20">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xEl>
                                              <p:pRg st="1" end="1"/>
                                            </p:txEl>
                                          </p:spTgt>
                                        </p:tgtEl>
                                        <p:attrNameLst>
                                          <p:attrName>style.visibility</p:attrName>
                                        </p:attrNameLst>
                                      </p:cBhvr>
                                      <p:to>
                                        <p:strVal val="visible"/>
                                      </p:to>
                                    </p:set>
                                    <p:animEffect transition="in" filter="fade">
                                      <p:cBhvr>
                                        <p:cTn id="10" dur="500"/>
                                        <p:tgtEl>
                                          <p:spTgt spid="20">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0">
                                            <p:txEl>
                                              <p:pRg st="2" end="2"/>
                                            </p:txEl>
                                          </p:spTgt>
                                        </p:tgtEl>
                                        <p:attrNameLst>
                                          <p:attrName>style.visibility</p:attrName>
                                        </p:attrNameLst>
                                      </p:cBhvr>
                                      <p:to>
                                        <p:strVal val="visible"/>
                                      </p:to>
                                    </p:set>
                                    <p:animEffect transition="in" filter="fade">
                                      <p:cBhvr>
                                        <p:cTn id="13" dur="500"/>
                                        <p:tgtEl>
                                          <p:spTgt spid="20">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0">
                                            <p:txEl>
                                              <p:pRg st="3" end="3"/>
                                            </p:txEl>
                                          </p:spTgt>
                                        </p:tgtEl>
                                        <p:attrNameLst>
                                          <p:attrName>style.visibility</p:attrName>
                                        </p:attrNameLst>
                                      </p:cBhvr>
                                      <p:to>
                                        <p:strVal val="visible"/>
                                      </p:to>
                                    </p:set>
                                    <p:animEffect transition="in" filter="fade">
                                      <p:cBhvr>
                                        <p:cTn id="16" dur="500"/>
                                        <p:tgtEl>
                                          <p:spTgt spid="20">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0">
                                            <p:txEl>
                                              <p:pRg st="4" end="4"/>
                                            </p:txEl>
                                          </p:spTgt>
                                        </p:tgtEl>
                                        <p:attrNameLst>
                                          <p:attrName>style.visibility</p:attrName>
                                        </p:attrNameLst>
                                      </p:cBhvr>
                                      <p:to>
                                        <p:strVal val="visible"/>
                                      </p:to>
                                    </p:set>
                                    <p:animEffect transition="in" filter="fade">
                                      <p:cBhvr>
                                        <p:cTn id="21" dur="500"/>
                                        <p:tgtEl>
                                          <p:spTgt spid="20">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0">
                                            <p:txEl>
                                              <p:pRg st="5" end="5"/>
                                            </p:txEl>
                                          </p:spTgt>
                                        </p:tgtEl>
                                        <p:attrNameLst>
                                          <p:attrName>style.visibility</p:attrName>
                                        </p:attrNameLst>
                                      </p:cBhvr>
                                      <p:to>
                                        <p:strVal val="visible"/>
                                      </p:to>
                                    </p:set>
                                    <p:animEffect transition="in" filter="fade">
                                      <p:cBhvr>
                                        <p:cTn id="24" dur="500"/>
                                        <p:tgtEl>
                                          <p:spTgt spid="2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Visualizing Multivariate Relationships</a:t>
            </a:r>
          </a:p>
        </p:txBody>
      </p:sp>
      <p:sp>
        <p:nvSpPr>
          <p:cNvPr id="4" name="Content Placeholder 3"/>
          <p:cNvSpPr>
            <a:spLocks noGrp="1"/>
          </p:cNvSpPr>
          <p:nvPr>
            <p:ph idx="1"/>
          </p:nvPr>
        </p:nvSpPr>
        <p:spPr>
          <a:xfrm>
            <a:off x="811530" y="1646238"/>
            <a:ext cx="10515600" cy="4351339"/>
          </a:xfrm>
        </p:spPr>
        <p:txBody>
          <a:bodyPr>
            <a:normAutofit/>
          </a:bodyPr>
          <a:lstStyle/>
          <a:p>
            <a:r>
              <a:rPr lang="en-US" dirty="0"/>
              <a:t>Conditioning on a range of values (e.g., ages in groups) and construct side by side box-plots or bar charts</a:t>
            </a:r>
          </a:p>
          <a:p>
            <a:endParaRPr lang="en-US" dirty="0"/>
          </a:p>
          <a:p>
            <a:endParaRPr lang="en-US" dirty="0"/>
          </a:p>
          <a:p>
            <a:endParaRPr lang="en-US" dirty="0"/>
          </a:p>
        </p:txBody>
      </p:sp>
      <p:grpSp>
        <p:nvGrpSpPr>
          <p:cNvPr id="5" name="Group 4"/>
          <p:cNvGrpSpPr/>
          <p:nvPr/>
        </p:nvGrpSpPr>
        <p:grpSpPr>
          <a:xfrm>
            <a:off x="441813" y="2857501"/>
            <a:ext cx="5398585" cy="3696967"/>
            <a:chOff x="811530" y="2493112"/>
            <a:chExt cx="5937553" cy="4066054"/>
          </a:xfrm>
        </p:grpSpPr>
        <p:pic>
          <p:nvPicPr>
            <p:cNvPr id="6" name="Picture 5"/>
            <p:cNvPicPr>
              <a:picLocks noChangeAspect="1"/>
            </p:cNvPicPr>
            <p:nvPr/>
          </p:nvPicPr>
          <p:blipFill>
            <a:blip r:embed="rId2"/>
            <a:stretch>
              <a:fillRect/>
            </a:stretch>
          </p:blipFill>
          <p:spPr>
            <a:xfrm>
              <a:off x="811530" y="2493112"/>
              <a:ext cx="5937553" cy="4066054"/>
            </a:xfrm>
            <a:prstGeom prst="rect">
              <a:avLst/>
            </a:prstGeom>
          </p:spPr>
        </p:pic>
        <p:sp>
          <p:nvSpPr>
            <p:cNvPr id="7" name="TextBox 6"/>
            <p:cNvSpPr txBox="1"/>
            <p:nvPr/>
          </p:nvSpPr>
          <p:spPr>
            <a:xfrm>
              <a:off x="1519310" y="3742005"/>
              <a:ext cx="1903085" cy="369332"/>
            </a:xfrm>
            <a:prstGeom prst="rect">
              <a:avLst/>
            </a:prstGeom>
          </p:spPr>
          <p:txBody>
            <a:bodyPr wrap="none" rtlCol="0">
              <a:spAutoFit/>
            </a:bodyPr>
            <a:lstStyle/>
            <a:p>
              <a:r>
                <a:rPr lang="en-US"/>
                <a:t>Titanic Survivors</a:t>
              </a:r>
            </a:p>
          </p:txBody>
        </p:sp>
      </p:grpSp>
      <p:grpSp>
        <p:nvGrpSpPr>
          <p:cNvPr id="3" name="Group 2"/>
          <p:cNvGrpSpPr/>
          <p:nvPr/>
        </p:nvGrpSpPr>
        <p:grpSpPr>
          <a:xfrm>
            <a:off x="5653087" y="2414588"/>
            <a:ext cx="6644232" cy="4429488"/>
            <a:chOff x="4513635" y="1654953"/>
            <a:chExt cx="7783684" cy="5189123"/>
          </a:xfrm>
        </p:grpSpPr>
        <p:pic>
          <p:nvPicPr>
            <p:cNvPr id="12" name="Picture 11"/>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513635" y="1654953"/>
              <a:ext cx="7783684" cy="5189123"/>
            </a:xfrm>
            <a:prstGeom prst="rect">
              <a:avLst/>
            </a:prstGeom>
          </p:spPr>
        </p:pic>
        <p:sp>
          <p:nvSpPr>
            <p:cNvPr id="13" name="TextBox 12"/>
            <p:cNvSpPr txBox="1"/>
            <p:nvPr/>
          </p:nvSpPr>
          <p:spPr>
            <a:xfrm>
              <a:off x="7603882" y="1938393"/>
              <a:ext cx="3530134" cy="369333"/>
            </a:xfrm>
            <a:prstGeom prst="rect">
              <a:avLst/>
            </a:prstGeom>
          </p:spPr>
          <p:txBody>
            <a:bodyPr wrap="none" rtlCol="0">
              <a:spAutoFit/>
            </a:bodyPr>
            <a:lstStyle/>
            <a:p>
              <a:r>
                <a:rPr lang="en-US" dirty="0"/>
                <a:t>Comparison </a:t>
              </a:r>
              <a:r>
                <a:rPr lang="en-US"/>
                <a:t>of Restaurant Bills</a:t>
              </a:r>
              <a:endParaRPr lang="en-US" dirty="0"/>
            </a:p>
          </p:txBody>
        </p:sp>
      </p:grpSp>
    </p:spTree>
    <p:extLst>
      <p:ext uri="{BB962C8B-B14F-4D97-AF65-F5344CB8AC3E}">
        <p14:creationId xmlns:p14="http://schemas.microsoft.com/office/powerpoint/2010/main" val="133198605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Visualizing Multivariate Relationships</a:t>
            </a:r>
          </a:p>
        </p:txBody>
      </p:sp>
      <p:sp>
        <p:nvSpPr>
          <p:cNvPr id="4" name="Content Placeholder 3"/>
          <p:cNvSpPr>
            <a:spLocks noGrp="1"/>
          </p:cNvSpPr>
          <p:nvPr>
            <p:ph idx="1"/>
          </p:nvPr>
        </p:nvSpPr>
        <p:spPr/>
        <p:txBody>
          <a:bodyPr>
            <a:normAutofit/>
          </a:bodyPr>
          <a:lstStyle/>
          <a:p>
            <a:r>
              <a:rPr lang="en-US" dirty="0"/>
              <a:t>Scatter Plots: try plotting variables against each other</a:t>
            </a:r>
          </a:p>
          <a:p>
            <a:pPr lvl="1"/>
            <a:r>
              <a:rPr lang="en-US" dirty="0"/>
              <a:t>Try to linearize relationships (</a:t>
            </a:r>
            <a:r>
              <a:rPr lang="en-US" dirty="0" err="1"/>
              <a:t>eg</a:t>
            </a:r>
            <a:r>
              <a:rPr lang="en-US" dirty="0"/>
              <a:t>., logs, exponents, square-roots)</a:t>
            </a:r>
          </a:p>
          <a:p>
            <a:pPr lvl="1"/>
            <a:r>
              <a:rPr lang="en-US" dirty="0"/>
              <a:t>More on transformations when we return to visualizations</a:t>
            </a:r>
          </a:p>
          <a:p>
            <a:r>
              <a:rPr lang="en-US" dirty="0"/>
              <a:t>Conditioning on a range of values (e.g., ages in groups) and construct side by side box-plots or bar charts</a:t>
            </a:r>
          </a:p>
        </p:txBody>
      </p:sp>
    </p:spTree>
    <p:extLst>
      <p:ext uri="{BB962C8B-B14F-4D97-AF65-F5344CB8AC3E}">
        <p14:creationId xmlns:p14="http://schemas.microsoft.com/office/powerpoint/2010/main" val="385823952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Caution about EDA</a:t>
            </a:r>
          </a:p>
        </p:txBody>
      </p:sp>
      <p:sp>
        <p:nvSpPr>
          <p:cNvPr id="8" name="Content Placeholder 7"/>
          <p:cNvSpPr>
            <a:spLocks noGrp="1"/>
          </p:cNvSpPr>
          <p:nvPr>
            <p:ph sz="half" idx="1"/>
          </p:nvPr>
        </p:nvSpPr>
        <p:spPr/>
        <p:txBody>
          <a:bodyPr/>
          <a:lstStyle/>
          <a:p>
            <a:r>
              <a:rPr lang="en-US" dirty="0"/>
              <a:t>With enough data, if you look hard enough you will find something </a:t>
            </a:r>
            <a:r>
              <a:rPr lang="en-US" b="1" i="1" dirty="0"/>
              <a:t>“interesting”</a:t>
            </a:r>
            <a:endParaRPr lang="en-US" dirty="0"/>
          </a:p>
          <a:p>
            <a:r>
              <a:rPr lang="en-US" dirty="0"/>
              <a:t>Important to differentiate </a:t>
            </a:r>
            <a:r>
              <a:rPr lang="en-US" b="1" dirty="0"/>
              <a:t>inferential conclusions</a:t>
            </a:r>
            <a:r>
              <a:rPr lang="en-US" dirty="0"/>
              <a:t> about world from </a:t>
            </a:r>
            <a:r>
              <a:rPr lang="en-US" b="1" dirty="0"/>
              <a:t>exploratory analysis of data</a:t>
            </a:r>
          </a:p>
        </p:txBody>
      </p:sp>
      <p:pic>
        <p:nvPicPr>
          <p:cNvPr id="10" name="Content Placeholder 9" descr="t.jpg"/>
          <p:cNvPicPr>
            <a:picLocks noGrp="1" noChangeAspect="1"/>
          </p:cNvPicPr>
          <p:nvPr>
            <p:ph sz="half" idx="2"/>
          </p:nvPr>
        </p:nvPicPr>
        <p:blipFill>
          <a:blip r:embed="rId2">
            <a:extLst>
              <a:ext uri="{28A0092B-C50C-407E-A947-70E740481C1C}">
                <a14:useLocalDpi xmlns:a14="http://schemas.microsoft.com/office/drawing/2010/main"/>
              </a:ext>
            </a:extLst>
          </a:blip>
          <a:stretch>
            <a:fillRect/>
          </a:stretch>
        </p:blipFill>
        <p:spPr>
          <a:xfrm>
            <a:off x="6611372" y="1825625"/>
            <a:ext cx="4303256" cy="4351338"/>
          </a:xfrm>
          <a:prstGeom prst="rect">
            <a:avLst/>
          </a:prstGeom>
        </p:spPr>
      </p:pic>
    </p:spTree>
    <p:extLst>
      <p:ext uri="{BB962C8B-B14F-4D97-AF65-F5344CB8AC3E}">
        <p14:creationId xmlns:p14="http://schemas.microsoft.com/office/powerpoint/2010/main" val="2507586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502406" y="2693233"/>
            <a:ext cx="4339650" cy="1323439"/>
          </a:xfrm>
          <a:prstGeom prst="rect">
            <a:avLst/>
          </a:prstGeom>
          <a:noFill/>
        </p:spPr>
        <p:txBody>
          <a:bodyPr wrap="none" rtlCol="0">
            <a:spAutoFit/>
          </a:bodyPr>
          <a:lstStyle/>
          <a:p>
            <a:pPr algn="ctr"/>
            <a:r>
              <a:rPr lang="en-US" sz="4000" dirty="0"/>
              <a:t>Exploratory Data</a:t>
            </a:r>
          </a:p>
          <a:p>
            <a:pPr algn="ctr"/>
            <a:r>
              <a:rPr lang="en-US" sz="4000" dirty="0"/>
              <a:t>Analysis</a:t>
            </a:r>
          </a:p>
        </p:txBody>
      </p:sp>
      <p:sp>
        <p:nvSpPr>
          <p:cNvPr id="5" name="TextBox 4"/>
          <p:cNvSpPr txBox="1"/>
          <p:nvPr/>
        </p:nvSpPr>
        <p:spPr>
          <a:xfrm>
            <a:off x="2423858" y="2751514"/>
            <a:ext cx="2621108" cy="1323439"/>
          </a:xfrm>
          <a:prstGeom prst="rect">
            <a:avLst/>
          </a:prstGeom>
          <a:noFill/>
        </p:spPr>
        <p:txBody>
          <a:bodyPr wrap="square" rtlCol="0">
            <a:spAutoFit/>
          </a:bodyPr>
          <a:lstStyle/>
          <a:p>
            <a:pPr algn="ctr"/>
            <a:r>
              <a:rPr lang="en-US" sz="4000"/>
              <a:t>Data Cleaning</a:t>
            </a:r>
            <a:endParaRPr lang="en-US" sz="4000" dirty="0"/>
          </a:p>
        </p:txBody>
      </p:sp>
      <p:sp>
        <p:nvSpPr>
          <p:cNvPr id="7" name="Curved Down Arrow 6"/>
          <p:cNvSpPr/>
          <p:nvPr/>
        </p:nvSpPr>
        <p:spPr>
          <a:xfrm>
            <a:off x="3601475" y="849443"/>
            <a:ext cx="4374800" cy="1499016"/>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urved Down Arrow 7"/>
          <p:cNvSpPr/>
          <p:nvPr/>
        </p:nvSpPr>
        <p:spPr>
          <a:xfrm rot="10800000">
            <a:off x="3601475" y="4509541"/>
            <a:ext cx="4374800" cy="1499016"/>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extBox 1"/>
          <p:cNvSpPr txBox="1"/>
          <p:nvPr/>
        </p:nvSpPr>
        <p:spPr>
          <a:xfrm>
            <a:off x="7976275" y="6457136"/>
            <a:ext cx="4113627" cy="369332"/>
          </a:xfrm>
          <a:prstGeom prst="rect">
            <a:avLst/>
          </a:prstGeom>
        </p:spPr>
        <p:txBody>
          <a:bodyPr wrap="none" rtlCol="0">
            <a:spAutoFit/>
          </a:bodyPr>
          <a:lstStyle/>
          <a:p>
            <a:r>
              <a:rPr lang="mr-IN"/>
              <a:t>…</a:t>
            </a:r>
            <a:r>
              <a:rPr lang="en-US" dirty="0"/>
              <a:t> the infinite loop of data science.</a:t>
            </a:r>
          </a:p>
        </p:txBody>
      </p:sp>
    </p:spTree>
    <p:extLst>
      <p:ext uri="{BB962C8B-B14F-4D97-AF65-F5344CB8AC3E}">
        <p14:creationId xmlns:p14="http://schemas.microsoft.com/office/powerpoint/2010/main" val="2791133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825625"/>
            <a:ext cx="10515600" cy="4351339"/>
          </a:xfrm>
        </p:spPr>
        <p:txBody>
          <a:bodyPr/>
          <a:lstStyle/>
          <a:p>
            <a:r>
              <a:rPr lang="en-US" dirty="0"/>
              <a:t>The process of transforming raw data to facilitate subsequent analysis</a:t>
            </a:r>
          </a:p>
          <a:p>
            <a:r>
              <a:rPr lang="en-US" dirty="0"/>
              <a:t>Data cleaning often addresses</a:t>
            </a:r>
          </a:p>
          <a:p>
            <a:pPr lvl="1"/>
            <a:r>
              <a:rPr lang="en-US" dirty="0"/>
              <a:t>structure / formatting</a:t>
            </a:r>
          </a:p>
          <a:p>
            <a:pPr lvl="1"/>
            <a:r>
              <a:rPr lang="en-US" dirty="0"/>
              <a:t>missing or corrupted values</a:t>
            </a:r>
          </a:p>
          <a:p>
            <a:pPr lvl="1"/>
            <a:r>
              <a:rPr lang="en-US" dirty="0"/>
              <a:t>unit conversion</a:t>
            </a:r>
          </a:p>
          <a:p>
            <a:pPr lvl="1"/>
            <a:r>
              <a:rPr lang="en-US" dirty="0"/>
              <a:t>encoding text as numbers</a:t>
            </a:r>
          </a:p>
          <a:p>
            <a:pPr lvl="1"/>
            <a:r>
              <a:rPr lang="en-US" dirty="0"/>
              <a:t>… </a:t>
            </a:r>
          </a:p>
          <a:p>
            <a:r>
              <a:rPr lang="en-US" dirty="0"/>
              <a:t>Sadly data cleaning is a big part of data science…</a:t>
            </a:r>
          </a:p>
        </p:txBody>
      </p:sp>
      <p:sp>
        <p:nvSpPr>
          <p:cNvPr id="5" name="TextBox 4"/>
          <p:cNvSpPr txBox="1"/>
          <p:nvPr/>
        </p:nvSpPr>
        <p:spPr>
          <a:xfrm>
            <a:off x="507125" y="558371"/>
            <a:ext cx="6240517" cy="1015663"/>
          </a:xfrm>
          <a:prstGeom prst="rect">
            <a:avLst/>
          </a:prstGeom>
          <a:noFill/>
        </p:spPr>
        <p:txBody>
          <a:bodyPr wrap="square" rtlCol="0">
            <a:spAutoFit/>
          </a:bodyPr>
          <a:lstStyle/>
          <a:p>
            <a:pPr algn="ctr"/>
            <a:r>
              <a:rPr lang="en-US" sz="6000"/>
              <a:t>Data Cleaning</a:t>
            </a:r>
            <a:endParaRPr lang="en-US" sz="6000" dirty="0"/>
          </a:p>
        </p:txBody>
      </p:sp>
      <p:pic>
        <p:nvPicPr>
          <p:cNvPr id="6" name="Picture 5" descr="Screen Shot 2014-10-29 at 7.02.51 PM.png">
            <a:extLst>
              <a:ext uri="{FF2B5EF4-FFF2-40B4-BE49-F238E27FC236}">
                <a16:creationId xmlns:a16="http://schemas.microsoft.com/office/drawing/2014/main" id="{41B58A4A-77AA-7D41-BE2D-ED1EF6F3EDB7}"/>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779113" y="7341713"/>
            <a:ext cx="10574687" cy="3827030"/>
          </a:xfrm>
          <a:prstGeom prst="rect">
            <a:avLst/>
          </a:prstGeom>
        </p:spPr>
      </p:pic>
    </p:spTree>
    <p:extLst>
      <p:ext uri="{BB962C8B-B14F-4D97-AF65-F5344CB8AC3E}">
        <p14:creationId xmlns:p14="http://schemas.microsoft.com/office/powerpoint/2010/main" val="194620663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2_Office Theme">
  <a:themeElements>
    <a:clrScheme name="Custom 1">
      <a:dk1>
        <a:srgbClr val="000000"/>
      </a:dk1>
      <a:lt1>
        <a:srgbClr val="FFFFFF"/>
      </a:lt1>
      <a:dk2>
        <a:srgbClr val="44546A"/>
      </a:dk2>
      <a:lt2>
        <a:srgbClr val="E7E6E6"/>
      </a:lt2>
      <a:accent1>
        <a:srgbClr val="5B9BD5"/>
      </a:accent1>
      <a:accent2>
        <a:srgbClr val="ED7D31"/>
      </a:accent2>
      <a:accent3>
        <a:srgbClr val="A5A5A5"/>
      </a:accent3>
      <a:accent4>
        <a:srgbClr val="D9615F"/>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lstStyle/>
      <a:style>
        <a:lnRef idx="1">
          <a:schemeClr val="accent1"/>
        </a:lnRef>
        <a:fillRef idx="1">
          <a:schemeClr val="accent1"/>
        </a:fillRef>
        <a:effectRef idx="1">
          <a:schemeClr val="accent1"/>
        </a:effectRef>
        <a:fontRef idx="minor">
          <a:schemeClr val="lt1"/>
        </a:fontRef>
      </a:style>
    </a:spDef>
    <a:lnDef>
      <a:spPr/>
      <a:bodyPr/>
      <a:lstStyle/>
      <a:style>
        <a:lnRef idx="1">
          <a:schemeClr val="accent1"/>
        </a:lnRef>
        <a:fillRef idx="0">
          <a:schemeClr val="accent1"/>
        </a:fillRef>
        <a:effectRef idx="1">
          <a:schemeClr val="accent1"/>
        </a:effectRef>
        <a:fontRef idx="minor">
          <a:schemeClr val="tx1"/>
        </a:fontRef>
      </a:style>
    </a:lnDef>
    <a:txDef>
      <a:spPr/>
      <a:bodyPr/>
      <a:lstStyle/>
    </a:txDef>
  </a:objectDefaults>
  <a:extraClrSchemeLst/>
  <a:extLst>
    <a:ext uri="{05A4C25C-085E-4340-85A3-A5531E510DB2}">
      <thm15:themeFamily xmlns:thm15="http://schemas.microsoft.com/office/thememl/2012/main" name="ds100template" id="{3FE8F141-A9AE-1C42-89F6-14DD072DA360}" vid="{28E99920-B6A5-B44B-8849-CDA2E657974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21850</TotalTime>
  <Words>4139</Words>
  <Application>Microsoft Macintosh PowerPoint</Application>
  <PresentationFormat>Widescreen</PresentationFormat>
  <Paragraphs>1322</Paragraphs>
  <Slides>72</Slides>
  <Notes>11</Notes>
  <HiddenSlides>2</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72</vt:i4>
      </vt:variant>
    </vt:vector>
  </HeadingPairs>
  <TitlesOfParts>
    <vt:vector size="87" baseType="lpstr">
      <vt:lpstr>Arial</vt:lpstr>
      <vt:lpstr>Calibri</vt:lpstr>
      <vt:lpstr>Century Gothic</vt:lpstr>
      <vt:lpstr>Comic Sans MS</vt:lpstr>
      <vt:lpstr>Courier</vt:lpstr>
      <vt:lpstr>Helvetica Neue</vt:lpstr>
      <vt:lpstr>Helvetica Neue Light</vt:lpstr>
      <vt:lpstr>Helvetica Neue Regular</vt:lpstr>
      <vt:lpstr>Lucida Grande</vt:lpstr>
      <vt:lpstr>Mangal</vt:lpstr>
      <vt:lpstr>Monaco</vt:lpstr>
      <vt:lpstr>News Gothic MT</vt:lpstr>
      <vt:lpstr>Times</vt:lpstr>
      <vt:lpstr>Wingdings</vt:lpstr>
      <vt:lpstr>2_Office Theme</vt:lpstr>
      <vt:lpstr>Data 100 Lecture 5: Data Cleaning &amp; Exploratory Data Analysis</vt:lpstr>
      <vt:lpstr>Last Week</vt:lpstr>
      <vt:lpstr>Pandas and Jupyter Notebooks</vt:lpstr>
      <vt:lpstr>Today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should we look for?</vt:lpstr>
      <vt:lpstr>Key Data Properties to Consider in EDA</vt:lpstr>
      <vt:lpstr>Key Data Properties to Consider in EDA</vt:lpstr>
      <vt:lpstr>Rectangular Data</vt:lpstr>
      <vt:lpstr>How are these data files formatted?</vt:lpstr>
      <vt:lpstr>Comma and Tab Separated Values Files</vt:lpstr>
      <vt:lpstr>JavaScript Object Notation (JSON)</vt:lpstr>
      <vt:lpstr>XML (another kind of nested data)</vt:lpstr>
      <vt:lpstr>Log data</vt:lpstr>
      <vt:lpstr>Data can be split across files and reference other data.</vt:lpstr>
      <vt:lpstr>Structure: Keys</vt:lpstr>
      <vt:lpstr>Merging/joining data across tables</vt:lpstr>
      <vt:lpstr>Joining two tables</vt:lpstr>
      <vt:lpstr>Joining two tables</vt:lpstr>
      <vt:lpstr>Pandas Merge Function</vt:lpstr>
      <vt:lpstr>Questions to ask about Structure</vt:lpstr>
      <vt:lpstr>Kinds of </vt:lpstr>
      <vt:lpstr>Structure: Field Types</vt:lpstr>
      <vt:lpstr>Quiz</vt:lpstr>
      <vt:lpstr>Key Data Properties to Consider in EDA</vt:lpstr>
      <vt:lpstr>Key Data Properties to Consider in EDA</vt:lpstr>
      <vt:lpstr>Granularity</vt:lpstr>
      <vt:lpstr>Granularity and Keys</vt:lpstr>
      <vt:lpstr>Reviewing  Group By and Pivot</vt:lpstr>
      <vt:lpstr>Manipulating Granularity: Group By</vt:lpstr>
      <vt:lpstr>Manipulating Granularity: Group By</vt:lpstr>
      <vt:lpstr>Manipulating Granularity: Group By</vt:lpstr>
      <vt:lpstr>Manipulating Granularity: Group By</vt:lpstr>
      <vt:lpstr>Manipulating Granularity: Group By</vt:lpstr>
      <vt:lpstr>Manipulating Granularity: Pivot </vt:lpstr>
      <vt:lpstr>Manipulating Granularity: Pivot </vt:lpstr>
      <vt:lpstr>Manipulating Granularity: Pivot </vt:lpstr>
      <vt:lpstr>Manipulating Granularity: Pivot </vt:lpstr>
      <vt:lpstr>Demo</vt:lpstr>
      <vt:lpstr>Key Data Properties to Consider in EDA</vt:lpstr>
      <vt:lpstr>Key Data Properties to Consider in EDA</vt:lpstr>
      <vt:lpstr>Scope</vt:lpstr>
      <vt:lpstr>Key Data Properties to Consider in EDA</vt:lpstr>
      <vt:lpstr>Key Data Properties to Consider in EDA</vt:lpstr>
      <vt:lpstr>Temporality</vt:lpstr>
      <vt:lpstr>Key Data Properties to Consider in EDA</vt:lpstr>
      <vt:lpstr>Key Data Properties to Consider in EDA</vt:lpstr>
      <vt:lpstr>Faithfulness: Do I trust this data?</vt:lpstr>
      <vt:lpstr>Signs that your data may not be faithful</vt:lpstr>
      <vt:lpstr>Quick Break</vt:lpstr>
      <vt:lpstr>Quick Break</vt:lpstr>
      <vt:lpstr>Berkeley Police Data Demo</vt:lpstr>
      <vt:lpstr>Berkeley Police Public Datasets</vt:lpstr>
      <vt:lpstr>Call Data Description</vt:lpstr>
      <vt:lpstr>Stops Data Description</vt:lpstr>
      <vt:lpstr>Visualizing Univariate Relationships</vt:lpstr>
      <vt:lpstr>Histograms, Rug Plots, and KDE Interpolation</vt:lpstr>
      <vt:lpstr>Box Charts</vt:lpstr>
      <vt:lpstr>Bar Charts</vt:lpstr>
      <vt:lpstr>Bar Charts</vt:lpstr>
      <vt:lpstr>Visualizing Multivariate Relationships</vt:lpstr>
      <vt:lpstr>Visualizing Multivariate Relationships</vt:lpstr>
      <vt:lpstr>Caution about EDA</vt:lpstr>
    </vt:vector>
  </TitlesOfParts>
  <Company/>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DS100 Principles and Techniques of Data Science TA Info Session</dc:title>
  <dc:creator>Joseph Gonzalez</dc:creator>
  <cp:lastModifiedBy>Joseph Gonzalez</cp:lastModifiedBy>
  <cp:revision>486</cp:revision>
  <cp:lastPrinted>2018-01-30T04:59:03Z</cp:lastPrinted>
  <dcterms:created xsi:type="dcterms:W3CDTF">2016-10-21T21:56:42Z</dcterms:created>
  <dcterms:modified xsi:type="dcterms:W3CDTF">2018-01-30T04:59:25Z</dcterms:modified>
</cp:coreProperties>
</file>

<file path=docProps/thumbnail.jpeg>
</file>